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35" r:id="rId1"/>
  </p:sldMasterIdLst>
  <p:notesMasterIdLst>
    <p:notesMasterId r:id="rId35"/>
  </p:notesMasterIdLst>
  <p:sldIdLst>
    <p:sldId id="411" r:id="rId2"/>
    <p:sldId id="379" r:id="rId3"/>
    <p:sldId id="388" r:id="rId4"/>
    <p:sldId id="356" r:id="rId5"/>
    <p:sldId id="349" r:id="rId6"/>
    <p:sldId id="351" r:id="rId7"/>
    <p:sldId id="357" r:id="rId8"/>
    <p:sldId id="352" r:id="rId9"/>
    <p:sldId id="377" r:id="rId10"/>
    <p:sldId id="375" r:id="rId11"/>
    <p:sldId id="400" r:id="rId12"/>
    <p:sldId id="390" r:id="rId13"/>
    <p:sldId id="380" r:id="rId14"/>
    <p:sldId id="396" r:id="rId15"/>
    <p:sldId id="609" r:id="rId16"/>
    <p:sldId id="397" r:id="rId17"/>
    <p:sldId id="381" r:id="rId18"/>
    <p:sldId id="384" r:id="rId19"/>
    <p:sldId id="289" r:id="rId20"/>
    <p:sldId id="414" r:id="rId21"/>
    <p:sldId id="415" r:id="rId22"/>
    <p:sldId id="404" r:id="rId23"/>
    <p:sldId id="416" r:id="rId24"/>
    <p:sldId id="417" r:id="rId25"/>
    <p:sldId id="332" r:id="rId26"/>
    <p:sldId id="259" r:id="rId27"/>
    <p:sldId id="264" r:id="rId28"/>
    <p:sldId id="419" r:id="rId29"/>
    <p:sldId id="420" r:id="rId30"/>
    <p:sldId id="410" r:id="rId31"/>
    <p:sldId id="387" r:id="rId32"/>
    <p:sldId id="263" r:id="rId33"/>
    <p:sldId id="60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D656884-F58A-410E-B88C-944DA01861FC}">
          <p14:sldIdLst>
            <p14:sldId id="411"/>
          </p14:sldIdLst>
        </p14:section>
        <p14:section name="Background" id="{F90674E6-4FCB-44D2-83A0-037C087B2B92}">
          <p14:sldIdLst>
            <p14:sldId id="379"/>
            <p14:sldId id="388"/>
            <p14:sldId id="356"/>
            <p14:sldId id="349"/>
            <p14:sldId id="351"/>
            <p14:sldId id="357"/>
          </p14:sldIdLst>
        </p14:section>
        <p14:section name="Detection in ON" id="{F9D0E633-0C53-49DB-8BDE-7422EECAF133}">
          <p14:sldIdLst>
            <p14:sldId id="352"/>
            <p14:sldId id="377"/>
          </p14:sldIdLst>
        </p14:section>
        <p14:section name="Pheromone Trapping - Distribn" id="{A02EDFA9-8F65-4DC1-89CA-2799E1A02034}">
          <p14:sldIdLst>
            <p14:sldId id="375"/>
            <p14:sldId id="400"/>
            <p14:sldId id="390"/>
            <p14:sldId id="380"/>
            <p14:sldId id="396"/>
            <p14:sldId id="609"/>
            <p14:sldId id="397"/>
          </p14:sldIdLst>
        </p14:section>
        <p14:section name="Pheromone Trapping - Phenology" id="{621AB9CC-A5B9-470E-89B8-3FB5D4A0B253}">
          <p14:sldIdLst>
            <p14:sldId id="381"/>
          </p14:sldIdLst>
        </p14:section>
        <p14:section name="Plant sampling - Presence on canola" id="{2EE27381-2239-4CE9-BE7B-F66ABAB2438B}">
          <p14:sldIdLst>
            <p14:sldId id="384"/>
            <p14:sldId id="289"/>
            <p14:sldId id="414"/>
            <p14:sldId id="415"/>
            <p14:sldId id="404"/>
          </p14:sldIdLst>
        </p14:section>
        <p14:section name="Molecular ID - larvae" id="{A26B9CD6-9B59-443A-B68B-CBD1B1FC6F7B}">
          <p14:sldIdLst>
            <p14:sldId id="416"/>
            <p14:sldId id="417"/>
            <p14:sldId id="332"/>
            <p14:sldId id="259"/>
            <p14:sldId id="264"/>
            <p14:sldId id="419"/>
            <p14:sldId id="420"/>
            <p14:sldId id="410"/>
          </p14:sldIdLst>
        </p14:section>
        <p14:section name="Conclusions" id="{70B0988C-93A9-4F01-9424-DE70047956D1}">
          <p14:sldIdLst>
            <p14:sldId id="387"/>
            <p14:sldId id="263"/>
            <p14:sldId id="6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E51937"/>
    <a:srgbClr val="0066FF"/>
    <a:srgbClr val="FFFFCC"/>
    <a:srgbClr val="FFFFE1"/>
    <a:srgbClr val="FFFF00"/>
    <a:srgbClr val="FFFF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34" autoAdjust="0"/>
    <p:restoredTop sz="80751" autoAdjust="0"/>
  </p:normalViewPr>
  <p:slideViewPr>
    <p:cSldViewPr snapToGrid="0">
      <p:cViewPr varScale="1">
        <p:scale>
          <a:sx n="82" d="100"/>
          <a:sy n="82" d="100"/>
        </p:scale>
        <p:origin x="1080" y="27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30" d="100"/>
        <a:sy n="130" d="100"/>
      </p:scale>
      <p:origin x="0" y="-6888"/>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15:27:47.099"/>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F71173-E98D-4C63-8C4B-A5D84D9C5445}" type="datetimeFigureOut">
              <a:rPr lang="en-US" smtClean="0"/>
              <a:t>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C9830-9798-4AC3-86EF-7D63E14EE455}" type="slidenum">
              <a:rPr lang="en-US" smtClean="0"/>
              <a:t>‹#›</a:t>
            </a:fld>
            <a:endParaRPr lang="en-US"/>
          </a:p>
        </p:txBody>
      </p:sp>
    </p:spTree>
    <p:extLst>
      <p:ext uri="{BB962C8B-B14F-4D97-AF65-F5344CB8AC3E}">
        <p14:creationId xmlns:p14="http://schemas.microsoft.com/office/powerpoint/2010/main" val="212857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really a story about two cecidomyiid midges – the swede midge and the canola flower midge. </a:t>
            </a:r>
          </a:p>
          <a:p>
            <a:r>
              <a:rPr lang="en-US" dirty="0"/>
              <a:t>The SM is an alien species from Eurasia that was first identified in Canada in 2001. SM and has become widespread throughout  eastern North America, where it infests any and all brassicaceous crops. In canola it causes damage to all stages from the vegetative rosette stage through to bud formation and branching</a:t>
            </a:r>
          </a:p>
        </p:txBody>
      </p:sp>
      <p:sp>
        <p:nvSpPr>
          <p:cNvPr id="4" name="Slide Number Placeholder 3"/>
          <p:cNvSpPr>
            <a:spLocks noGrp="1"/>
          </p:cNvSpPr>
          <p:nvPr>
            <p:ph type="sldNum" sz="quarter" idx="5"/>
          </p:nvPr>
        </p:nvSpPr>
        <p:spPr/>
        <p:txBody>
          <a:bodyPr/>
          <a:lstStyle/>
          <a:p>
            <a:fld id="{897C9830-9798-4AC3-86EF-7D63E14EE455}" type="slidenum">
              <a:rPr lang="en-US" smtClean="0"/>
              <a:t>2</a:t>
            </a:fld>
            <a:endParaRPr lang="en-US"/>
          </a:p>
        </p:txBody>
      </p:sp>
    </p:spTree>
    <p:extLst>
      <p:ext uri="{BB962C8B-B14F-4D97-AF65-F5344CB8AC3E}">
        <p14:creationId xmlns:p14="http://schemas.microsoft.com/office/powerpoint/2010/main" val="1987886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congener, the canola flower midge is prevalent in western Canada. Damage symptoms are confined to the flowers. Damage symptoms of CFM were first seen in western Canada in 2012 – initially mistaken as SM-damage.  Boyd and various collaborators subsequently identified it as a distinct species. And in collaboration with Boyd we were able to first detect it in ON in 2021</a:t>
            </a:r>
          </a:p>
        </p:txBody>
      </p:sp>
      <p:sp>
        <p:nvSpPr>
          <p:cNvPr id="4" name="Slide Number Placeholder 3"/>
          <p:cNvSpPr>
            <a:spLocks noGrp="1"/>
          </p:cNvSpPr>
          <p:nvPr>
            <p:ph type="sldNum" sz="quarter" idx="5"/>
          </p:nvPr>
        </p:nvSpPr>
        <p:spPr/>
        <p:txBody>
          <a:bodyPr/>
          <a:lstStyle/>
          <a:p>
            <a:fld id="{897C9830-9798-4AC3-86EF-7D63E14EE455}" type="slidenum">
              <a:rPr lang="en-US" smtClean="0"/>
              <a:t>3</a:t>
            </a:fld>
            <a:endParaRPr lang="en-US"/>
          </a:p>
        </p:txBody>
      </p:sp>
    </p:spTree>
    <p:extLst>
      <p:ext uri="{BB962C8B-B14F-4D97-AF65-F5344CB8AC3E}">
        <p14:creationId xmlns:p14="http://schemas.microsoft.com/office/powerpoint/2010/main" val="3330263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Diagnosis: </a:t>
            </a:r>
          </a:p>
          <a:p>
            <a:r>
              <a:rPr lang="en-US" dirty="0"/>
              <a:t>Mottled wings in female.</a:t>
            </a:r>
          </a:p>
          <a:p>
            <a:r>
              <a:rPr lang="en-US" dirty="0"/>
              <a:t>Antennal differences in females and males </a:t>
            </a:r>
          </a:p>
          <a:p>
            <a:r>
              <a:rPr lang="en-US" dirty="0"/>
              <a:t>Differences</a:t>
            </a:r>
            <a:r>
              <a:rPr lang="en-US" baseline="0" dirty="0"/>
              <a:t> in s</a:t>
            </a:r>
            <a:r>
              <a:rPr lang="en-US" dirty="0"/>
              <a:t>hape of</a:t>
            </a:r>
            <a:r>
              <a:rPr lang="en-US" baseline="0" dirty="0"/>
              <a:t> male genitalia and teeth on larval spatula </a:t>
            </a:r>
          </a:p>
          <a:p>
            <a:endParaRPr lang="en-US" dirty="0"/>
          </a:p>
        </p:txBody>
      </p:sp>
      <p:sp>
        <p:nvSpPr>
          <p:cNvPr id="4" name="Slide Number Placeholder 3"/>
          <p:cNvSpPr>
            <a:spLocks noGrp="1"/>
          </p:cNvSpPr>
          <p:nvPr>
            <p:ph type="sldNum" sz="quarter" idx="5"/>
          </p:nvPr>
        </p:nvSpPr>
        <p:spPr/>
        <p:txBody>
          <a:bodyPr/>
          <a:lstStyle/>
          <a:p>
            <a:fld id="{897C9830-9798-4AC3-86EF-7D63E14EE455}" type="slidenum">
              <a:rPr lang="en-US" smtClean="0"/>
              <a:t>4</a:t>
            </a:fld>
            <a:endParaRPr lang="en-US"/>
          </a:p>
        </p:txBody>
      </p:sp>
    </p:spTree>
    <p:extLst>
      <p:ext uri="{BB962C8B-B14F-4D97-AF65-F5344CB8AC3E}">
        <p14:creationId xmlns:p14="http://schemas.microsoft.com/office/powerpoint/2010/main" val="1965392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flower bud remains closed and becomes swollen, forming a gall </a:t>
            </a:r>
          </a:p>
          <a:p>
            <a:r>
              <a:rPr lang="en-US" dirty="0"/>
              <a:t>Larvae feed gregariously (1 to &gt; 20), and black, necrotic damage (feeding scar) is often apparent on the style when later instars are present </a:t>
            </a:r>
          </a:p>
          <a:p>
            <a:r>
              <a:rPr lang="en-US" dirty="0"/>
              <a:t>Galled flowers produce no seed and are conspicuous from other normally developing buds and flowers </a:t>
            </a:r>
          </a:p>
          <a:p>
            <a:r>
              <a:rPr lang="en-US" dirty="0"/>
              <a:t>especially after they dry, later in the season</a:t>
            </a:r>
          </a:p>
          <a:p>
            <a:r>
              <a:rPr lang="en-US" dirty="0"/>
              <a:t>Occasionally, the style will continue to elongate and protrude from flowers closed around the base although other organisms can also cause this (e.g., aster yellows). </a:t>
            </a:r>
          </a:p>
          <a:p>
            <a:endParaRPr lang="en-US" dirty="0"/>
          </a:p>
          <a:p>
            <a:r>
              <a:rPr lang="en-US" dirty="0"/>
              <a:t>C – dried, older flower galls located at various places along the elongating raceme, no longer containing larvae.</a:t>
            </a:r>
          </a:p>
        </p:txBody>
      </p:sp>
      <p:sp>
        <p:nvSpPr>
          <p:cNvPr id="4" name="Slide Number Placeholder 3"/>
          <p:cNvSpPr>
            <a:spLocks noGrp="1"/>
          </p:cNvSpPr>
          <p:nvPr>
            <p:ph type="sldNum" sz="quarter" idx="5"/>
          </p:nvPr>
        </p:nvSpPr>
        <p:spPr/>
        <p:txBody>
          <a:bodyPr/>
          <a:lstStyle/>
          <a:p>
            <a:fld id="{897C9830-9798-4AC3-86EF-7D63E14EE455}" type="slidenum">
              <a:rPr lang="en-US" smtClean="0"/>
              <a:t>5</a:t>
            </a:fld>
            <a:endParaRPr lang="en-US"/>
          </a:p>
        </p:txBody>
      </p:sp>
    </p:spTree>
    <p:extLst>
      <p:ext uri="{BB962C8B-B14F-4D97-AF65-F5344CB8AC3E}">
        <p14:creationId xmlns:p14="http://schemas.microsoft.com/office/powerpoint/2010/main" val="1735943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 CFM larval feeding within developing canola flower buds, results in a distinct bottle-shaped flower gall</a:t>
            </a:r>
          </a:p>
          <a:p>
            <a:r>
              <a:rPr lang="en-US" dirty="0"/>
              <a:t>B - The middle plant part in B is a C. </a:t>
            </a:r>
            <a:r>
              <a:rPr lang="en-US" dirty="0" err="1"/>
              <a:t>nasturtii</a:t>
            </a:r>
            <a:r>
              <a:rPr lang="en-US" dirty="0"/>
              <a:t> infested bud cluster; this type of damage has not been observed with C. </a:t>
            </a:r>
            <a:r>
              <a:rPr lang="en-US" dirty="0" err="1"/>
              <a:t>brassicola</a:t>
            </a:r>
            <a:r>
              <a:rPr lang="en-US" dirty="0"/>
              <a:t>.</a:t>
            </a:r>
          </a:p>
        </p:txBody>
      </p:sp>
      <p:sp>
        <p:nvSpPr>
          <p:cNvPr id="4" name="Slide Number Placeholder 3"/>
          <p:cNvSpPr>
            <a:spLocks noGrp="1"/>
          </p:cNvSpPr>
          <p:nvPr>
            <p:ph type="sldNum" sz="quarter" idx="5"/>
          </p:nvPr>
        </p:nvSpPr>
        <p:spPr/>
        <p:txBody>
          <a:bodyPr/>
          <a:lstStyle/>
          <a:p>
            <a:fld id="{897C9830-9798-4AC3-86EF-7D63E14EE455}" type="slidenum">
              <a:rPr lang="en-US" smtClean="0"/>
              <a:t>6</a:t>
            </a:fld>
            <a:endParaRPr lang="en-US"/>
          </a:p>
        </p:txBody>
      </p:sp>
    </p:spTree>
    <p:extLst>
      <p:ext uri="{BB962C8B-B14F-4D97-AF65-F5344CB8AC3E}">
        <p14:creationId xmlns:p14="http://schemas.microsoft.com/office/powerpoint/2010/main" val="1370866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7C9830-9798-4AC3-86EF-7D63E14EE455}" type="slidenum">
              <a:rPr lang="en-US" smtClean="0"/>
              <a:t>7</a:t>
            </a:fld>
            <a:endParaRPr lang="en-US"/>
          </a:p>
        </p:txBody>
      </p:sp>
    </p:spTree>
    <p:extLst>
      <p:ext uri="{BB962C8B-B14F-4D97-AF65-F5344CB8AC3E}">
        <p14:creationId xmlns:p14="http://schemas.microsoft.com/office/powerpoint/2010/main" val="3892100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BOLD records: The one from Arkell was collected on June 26, 2015 and the Peterborough one was collected June 25, 2015. Both appear to have been collected in traps at edges of crop fields. </a:t>
            </a:r>
            <a:r>
              <a:rPr lang="en-US" dirty="0" err="1"/>
              <a:t>Boith</a:t>
            </a:r>
            <a:r>
              <a:rPr lang="en-US" dirty="0"/>
              <a:t> were in BOLD as unidentified sequences – species name put to them through Boyd and Bradley Sinclair’s work</a:t>
            </a:r>
          </a:p>
        </p:txBody>
      </p:sp>
      <p:sp>
        <p:nvSpPr>
          <p:cNvPr id="4" name="Slide Number Placeholder 3"/>
          <p:cNvSpPr>
            <a:spLocks noGrp="1"/>
          </p:cNvSpPr>
          <p:nvPr>
            <p:ph type="sldNum" sz="quarter" idx="5"/>
          </p:nvPr>
        </p:nvSpPr>
        <p:spPr/>
        <p:txBody>
          <a:bodyPr/>
          <a:lstStyle/>
          <a:p>
            <a:fld id="{897C9830-9798-4AC3-86EF-7D63E14EE455}" type="slidenum">
              <a:rPr lang="en-US" smtClean="0"/>
              <a:t>8</a:t>
            </a:fld>
            <a:endParaRPr lang="en-US"/>
          </a:p>
        </p:txBody>
      </p:sp>
    </p:spTree>
    <p:extLst>
      <p:ext uri="{BB962C8B-B14F-4D97-AF65-F5344CB8AC3E}">
        <p14:creationId xmlns:p14="http://schemas.microsoft.com/office/powerpoint/2010/main" val="4029293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5BF6E-4277-4B93-EC18-1967E7514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E2DBA-9CF3-096B-A103-786C545AC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3E411F-F9E8-A133-7C3E-8CBB7F63BE3F}"/>
              </a:ext>
            </a:extLst>
          </p:cNvPr>
          <p:cNvSpPr>
            <a:spLocks noGrp="1"/>
          </p:cNvSpPr>
          <p:nvPr>
            <p:ph type="body" idx="1"/>
          </p:nvPr>
        </p:nvSpPr>
        <p:spPr/>
        <p:txBody>
          <a:bodyPr/>
          <a:lstStyle/>
          <a:p>
            <a:r>
              <a:rPr lang="en-US" dirty="0"/>
              <a:t>No Brassica crops near non-canola sites</a:t>
            </a:r>
          </a:p>
        </p:txBody>
      </p:sp>
      <p:sp>
        <p:nvSpPr>
          <p:cNvPr id="4" name="Slide Number Placeholder 3">
            <a:extLst>
              <a:ext uri="{FF2B5EF4-FFF2-40B4-BE49-F238E27FC236}">
                <a16:creationId xmlns:a16="http://schemas.microsoft.com/office/drawing/2014/main" id="{1A796273-9754-2E13-EE37-17219690B70C}"/>
              </a:ext>
            </a:extLst>
          </p:cNvPr>
          <p:cNvSpPr>
            <a:spLocks noGrp="1"/>
          </p:cNvSpPr>
          <p:nvPr>
            <p:ph type="sldNum" sz="quarter" idx="5"/>
          </p:nvPr>
        </p:nvSpPr>
        <p:spPr/>
        <p:txBody>
          <a:bodyPr/>
          <a:lstStyle/>
          <a:p>
            <a:fld id="{897C9830-9798-4AC3-86EF-7D63E14EE455}" type="slidenum">
              <a:rPr lang="en-US" smtClean="0"/>
              <a:t>10</a:t>
            </a:fld>
            <a:endParaRPr lang="en-US"/>
          </a:p>
        </p:txBody>
      </p:sp>
    </p:spTree>
    <p:extLst>
      <p:ext uri="{BB962C8B-B14F-4D97-AF65-F5344CB8AC3E}">
        <p14:creationId xmlns:p14="http://schemas.microsoft.com/office/powerpoint/2010/main" val="781499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7C9830-9798-4AC3-86EF-7D63E14EE455}" type="slidenum">
              <a:rPr lang="en-US" smtClean="0"/>
              <a:t>11</a:t>
            </a:fld>
            <a:endParaRPr lang="en-US"/>
          </a:p>
        </p:txBody>
      </p:sp>
    </p:spTree>
    <p:extLst>
      <p:ext uri="{BB962C8B-B14F-4D97-AF65-F5344CB8AC3E}">
        <p14:creationId xmlns:p14="http://schemas.microsoft.com/office/powerpoint/2010/main" val="596185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A4777-DEEE-3481-8DDC-F75F14C21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71E2C8-CE69-75C4-C6C2-E91D42389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D3043-EA2B-E6DF-DBC0-FDA5D73D24B1}"/>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9513A29E-3EC7-56C3-BC24-033E4CFB8086}"/>
              </a:ext>
            </a:extLst>
          </p:cNvPr>
          <p:cNvSpPr>
            <a:spLocks noGrp="1"/>
          </p:cNvSpPr>
          <p:nvPr>
            <p:ph type="sldNum" sz="quarter" idx="5"/>
          </p:nvPr>
        </p:nvSpPr>
        <p:spPr/>
        <p:txBody>
          <a:bodyPr/>
          <a:lstStyle/>
          <a:p>
            <a:fld id="{897C9830-9798-4AC3-86EF-7D63E14EE455}" type="slidenum">
              <a:rPr lang="en-US" smtClean="0"/>
              <a:t>13</a:t>
            </a:fld>
            <a:endParaRPr lang="en-US"/>
          </a:p>
        </p:txBody>
      </p:sp>
    </p:spTree>
    <p:extLst>
      <p:ext uri="{BB962C8B-B14F-4D97-AF65-F5344CB8AC3E}">
        <p14:creationId xmlns:p14="http://schemas.microsoft.com/office/powerpoint/2010/main" val="26145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Males of both species trapped at all sites</a:t>
            </a:r>
          </a:p>
          <a:p>
            <a:r>
              <a:rPr lang="en-US" dirty="0"/>
              <a:t>Both more abundant at canola sites</a:t>
            </a:r>
          </a:p>
          <a:p>
            <a:r>
              <a:rPr lang="en-US" dirty="0"/>
              <a:t>More SM than CFM at canola sites </a:t>
            </a:r>
          </a:p>
          <a:p>
            <a:r>
              <a:rPr lang="en-US" dirty="0"/>
              <a:t>More CFM than SM at non-canola sites</a:t>
            </a:r>
          </a:p>
          <a:p>
            <a:endParaRPr lang="en-US" dirty="0"/>
          </a:p>
        </p:txBody>
      </p:sp>
      <p:sp>
        <p:nvSpPr>
          <p:cNvPr id="4" name="Slide Number Placeholder 3"/>
          <p:cNvSpPr>
            <a:spLocks noGrp="1"/>
          </p:cNvSpPr>
          <p:nvPr>
            <p:ph type="sldNum" sz="quarter" idx="5"/>
          </p:nvPr>
        </p:nvSpPr>
        <p:spPr/>
        <p:txBody>
          <a:bodyPr/>
          <a:lstStyle/>
          <a:p>
            <a:fld id="{897C9830-9798-4AC3-86EF-7D63E14EE455}" type="slidenum">
              <a:rPr lang="en-US" smtClean="0"/>
              <a:t>14</a:t>
            </a:fld>
            <a:endParaRPr lang="en-US"/>
          </a:p>
        </p:txBody>
      </p:sp>
    </p:spTree>
    <p:extLst>
      <p:ext uri="{BB962C8B-B14F-4D97-AF65-F5344CB8AC3E}">
        <p14:creationId xmlns:p14="http://schemas.microsoft.com/office/powerpoint/2010/main" val="2342821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8BC4E-EBBB-7947-F9C3-1072254CF4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AD89E-F3C6-F24F-5CF6-4C7C3EF96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B1535-B357-A9B9-B61F-F27E2850784A}"/>
              </a:ext>
            </a:extLst>
          </p:cNvPr>
          <p:cNvSpPr>
            <a:spLocks noGrp="1"/>
          </p:cNvSpPr>
          <p:nvPr>
            <p:ph type="body" idx="1"/>
          </p:nvPr>
        </p:nvSpPr>
        <p:spPr/>
        <p:txBody>
          <a:bodyPr/>
          <a:lstStyle/>
          <a:p>
            <a:r>
              <a:rPr lang="en-US" dirty="0"/>
              <a:t>Males of both species trapped at all sites</a:t>
            </a:r>
          </a:p>
          <a:p>
            <a:r>
              <a:rPr lang="en-US" dirty="0"/>
              <a:t>Both more abundant at canola sites</a:t>
            </a:r>
          </a:p>
          <a:p>
            <a:r>
              <a:rPr lang="en-US" dirty="0"/>
              <a:t>More SM than CFM at canola sites </a:t>
            </a:r>
          </a:p>
          <a:p>
            <a:r>
              <a:rPr lang="en-US" dirty="0"/>
              <a:t>More CFM than SM at non-canola sites</a:t>
            </a:r>
          </a:p>
          <a:p>
            <a:endParaRPr lang="en-US" dirty="0"/>
          </a:p>
        </p:txBody>
      </p:sp>
      <p:sp>
        <p:nvSpPr>
          <p:cNvPr id="4" name="Slide Number Placeholder 3">
            <a:extLst>
              <a:ext uri="{FF2B5EF4-FFF2-40B4-BE49-F238E27FC236}">
                <a16:creationId xmlns:a16="http://schemas.microsoft.com/office/drawing/2014/main" id="{D7C0E236-0CCA-8C84-2626-D3A8E31373A9}"/>
              </a:ext>
            </a:extLst>
          </p:cNvPr>
          <p:cNvSpPr>
            <a:spLocks noGrp="1"/>
          </p:cNvSpPr>
          <p:nvPr>
            <p:ph type="sldNum" sz="quarter" idx="5"/>
          </p:nvPr>
        </p:nvSpPr>
        <p:spPr/>
        <p:txBody>
          <a:bodyPr/>
          <a:lstStyle/>
          <a:p>
            <a:fld id="{897C9830-9798-4AC3-86EF-7D63E14EE455}" type="slidenum">
              <a:rPr lang="en-US" smtClean="0"/>
              <a:t>15</a:t>
            </a:fld>
            <a:endParaRPr lang="en-US"/>
          </a:p>
        </p:txBody>
      </p:sp>
    </p:spTree>
    <p:extLst>
      <p:ext uri="{BB962C8B-B14F-4D97-AF65-F5344CB8AC3E}">
        <p14:creationId xmlns:p14="http://schemas.microsoft.com/office/powerpoint/2010/main" val="3836627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4C9C-D00F-2DE0-13F6-AD8E384D9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2919B-826F-851D-F9FE-41BEC0E9F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85482-8D23-A5F9-D604-C6A7E9661E55}"/>
              </a:ext>
            </a:extLst>
          </p:cNvPr>
          <p:cNvSpPr>
            <a:spLocks noGrp="1"/>
          </p:cNvSpPr>
          <p:nvPr>
            <p:ph type="body" idx="1"/>
          </p:nvPr>
        </p:nvSpPr>
        <p:spPr/>
        <p:txBody>
          <a:bodyPr/>
          <a:lstStyle/>
          <a:p>
            <a:r>
              <a:rPr lang="en-US" dirty="0"/>
              <a:t>Throughout the season, CFM is generally less abundant than SM ; daily captures of males on pheromone traps are rarely above 5 males/trap per day. Compared to SM, where captures of 10-20 males per trap per day are much more common.</a:t>
            </a:r>
          </a:p>
          <a:p>
            <a:r>
              <a:rPr lang="en-US" dirty="0"/>
              <a:t>Too early to say much about the phenology of CFM, but both midge species occur at the same times during the season.</a:t>
            </a:r>
          </a:p>
          <a:p>
            <a:endParaRPr lang="en-US" dirty="0"/>
          </a:p>
          <a:p>
            <a:r>
              <a:rPr lang="en-US" dirty="0"/>
              <a:t>In terms of phenology, as reported in previous studies for SM, multiple peaks of adult captures were observed from mid-June to September. Reflecting the occurrence of at least 2 emergence phenotypes and at least 2 generations per year. </a:t>
            </a:r>
          </a:p>
          <a:p>
            <a:r>
              <a:rPr lang="en-US" dirty="0"/>
              <a:t>For CFM, first emergence seems to be a little later than for SM, and it appears to be present for less of the growing season. But it’s too early to say much about phenology and voltinism due to limited data and a fair amount of variability among years. </a:t>
            </a:r>
          </a:p>
          <a:p>
            <a:endParaRPr lang="en-US" dirty="0"/>
          </a:p>
          <a:p>
            <a:r>
              <a:rPr lang="en-US" dirty="0"/>
              <a:t>[First (early- to mid-June) and peak (late-July to mid-August) adult captures of CFM occurred later than for SM. ]</a:t>
            </a:r>
          </a:p>
          <a:p>
            <a:endParaRPr lang="en-US" dirty="0"/>
          </a:p>
          <a:p>
            <a:r>
              <a:rPr lang="en-US" dirty="0"/>
              <a:t>Sampling on canola should have covered period larvae present; by Aug 7 canola is fully podded and beginning to dry up, not really suitable for larval development</a:t>
            </a:r>
          </a:p>
        </p:txBody>
      </p:sp>
      <p:sp>
        <p:nvSpPr>
          <p:cNvPr id="4" name="Slide Number Placeholder 3">
            <a:extLst>
              <a:ext uri="{FF2B5EF4-FFF2-40B4-BE49-F238E27FC236}">
                <a16:creationId xmlns:a16="http://schemas.microsoft.com/office/drawing/2014/main" id="{463B9EA5-FF45-4B50-ACA6-210390FC208E}"/>
              </a:ext>
            </a:extLst>
          </p:cNvPr>
          <p:cNvSpPr>
            <a:spLocks noGrp="1"/>
          </p:cNvSpPr>
          <p:nvPr>
            <p:ph type="sldNum" sz="quarter" idx="5"/>
          </p:nvPr>
        </p:nvSpPr>
        <p:spPr/>
        <p:txBody>
          <a:bodyPr/>
          <a:lstStyle/>
          <a:p>
            <a:fld id="{897C9830-9798-4AC3-86EF-7D63E14EE455}" type="slidenum">
              <a:rPr lang="en-US" smtClean="0"/>
              <a:t>16</a:t>
            </a:fld>
            <a:endParaRPr lang="en-US"/>
          </a:p>
        </p:txBody>
      </p:sp>
    </p:spTree>
    <p:extLst>
      <p:ext uri="{BB962C8B-B14F-4D97-AF65-F5344CB8AC3E}">
        <p14:creationId xmlns:p14="http://schemas.microsoft.com/office/powerpoint/2010/main" val="4128839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C8E3C-1863-B909-3F17-6FB7AEBF1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85751-4490-E084-7975-CBA58148FA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0CA63E-831E-BE4A-BD1A-D3AE359357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F91837-735D-30D8-1714-5D46A9E03E8E}"/>
              </a:ext>
            </a:extLst>
          </p:cNvPr>
          <p:cNvSpPr>
            <a:spLocks noGrp="1"/>
          </p:cNvSpPr>
          <p:nvPr>
            <p:ph type="sldNum" sz="quarter" idx="5"/>
          </p:nvPr>
        </p:nvSpPr>
        <p:spPr/>
        <p:txBody>
          <a:bodyPr/>
          <a:lstStyle/>
          <a:p>
            <a:fld id="{897C9830-9798-4AC3-86EF-7D63E14EE455}" type="slidenum">
              <a:rPr lang="en-US" smtClean="0"/>
              <a:t>17</a:t>
            </a:fld>
            <a:endParaRPr lang="en-US"/>
          </a:p>
        </p:txBody>
      </p:sp>
    </p:spTree>
    <p:extLst>
      <p:ext uri="{BB962C8B-B14F-4D97-AF65-F5344CB8AC3E}">
        <p14:creationId xmlns:p14="http://schemas.microsoft.com/office/powerpoint/2010/main" val="2540510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Plant collections 21 June to 9 August 2022,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30 plants/field, 2 fields, Dufferin county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Containers were held in controlled environment chambers (25˚C, 16:8 L:D, 30-50% RH) and emerged adults were removed 3 times/week. All emerged adults were stored in ethanol and later identified based on morphological characters.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Reproductive</a:t>
            </a:r>
            <a:r>
              <a:rPr lang="en-CA" sz="1200" kern="100" dirty="0">
                <a:latin typeface="Calibri" panose="020F0502020204030204" pitchFamily="34" charset="0"/>
                <a:cs typeface="Calibri" panose="020F0502020204030204" pitchFamily="34" charset="0"/>
              </a:rPr>
              <a:t> (growth point with visible bud or reproductive tissue) or vegetative (growth point without visible reproductive tissue).</a:t>
            </a:r>
            <a:endParaRPr lang="en-US" sz="1200" dirty="0"/>
          </a:p>
          <a:p>
            <a:endParaRPr lang="en-US" dirty="0"/>
          </a:p>
        </p:txBody>
      </p:sp>
      <p:sp>
        <p:nvSpPr>
          <p:cNvPr id="4" name="Slide Number Placeholder 3"/>
          <p:cNvSpPr>
            <a:spLocks noGrp="1"/>
          </p:cNvSpPr>
          <p:nvPr>
            <p:ph type="sldNum" sz="quarter" idx="5"/>
          </p:nvPr>
        </p:nvSpPr>
        <p:spPr/>
        <p:txBody>
          <a:bodyPr/>
          <a:lstStyle/>
          <a:p>
            <a:fld id="{897C9830-9798-4AC3-86EF-7D63E14EE455}" type="slidenum">
              <a:rPr lang="en-US" smtClean="0"/>
              <a:t>18</a:t>
            </a:fld>
            <a:endParaRPr lang="en-US"/>
          </a:p>
        </p:txBody>
      </p:sp>
    </p:spTree>
    <p:extLst>
      <p:ext uri="{BB962C8B-B14F-4D97-AF65-F5344CB8AC3E}">
        <p14:creationId xmlns:p14="http://schemas.microsoft.com/office/powerpoint/2010/main" val="1452451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cs typeface="Calibri" panose="020F0502020204030204" pitchFamily="34" charset="0"/>
              </a:rPr>
              <a:t>Morphological ID = Antennal characters</a:t>
            </a:r>
          </a:p>
          <a:p>
            <a:pPr marL="0" indent="0">
              <a:buNone/>
            </a:pPr>
            <a:endParaRPr lang="en-US" dirty="0"/>
          </a:p>
        </p:txBody>
      </p:sp>
      <p:sp>
        <p:nvSpPr>
          <p:cNvPr id="4" name="Slide Number Placeholder 3"/>
          <p:cNvSpPr>
            <a:spLocks noGrp="1"/>
          </p:cNvSpPr>
          <p:nvPr>
            <p:ph type="sldNum" sz="quarter" idx="5"/>
          </p:nvPr>
        </p:nvSpPr>
        <p:spPr/>
        <p:txBody>
          <a:bodyPr/>
          <a:lstStyle/>
          <a:p>
            <a:fld id="{8D0C7296-EDB3-45BB-A0DF-FBEA907726ED}" type="slidenum">
              <a:rPr lang="en-US" smtClean="0"/>
              <a:t>19</a:t>
            </a:fld>
            <a:endParaRPr lang="en-US"/>
          </a:p>
        </p:txBody>
      </p:sp>
    </p:spTree>
    <p:extLst>
      <p:ext uri="{BB962C8B-B14F-4D97-AF65-F5344CB8AC3E}">
        <p14:creationId xmlns:p14="http://schemas.microsoft.com/office/powerpoint/2010/main" val="2690274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A87CC-F4F4-6ACB-0731-1C5368BE8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B95534-5502-AF45-4207-DBBCF2D04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81FB7-DF63-A245-F5A1-8DDA29965C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6A2E07-744A-1725-A5D9-E300FB5A6352}"/>
              </a:ext>
            </a:extLst>
          </p:cNvPr>
          <p:cNvSpPr>
            <a:spLocks noGrp="1"/>
          </p:cNvSpPr>
          <p:nvPr>
            <p:ph type="sldNum" sz="quarter" idx="5"/>
          </p:nvPr>
        </p:nvSpPr>
        <p:spPr/>
        <p:txBody>
          <a:bodyPr/>
          <a:lstStyle/>
          <a:p>
            <a:fld id="{897C9830-9798-4AC3-86EF-7D63E14EE455}" type="slidenum">
              <a:rPr lang="en-US" smtClean="0"/>
              <a:t>20</a:t>
            </a:fld>
            <a:endParaRPr lang="en-US"/>
          </a:p>
        </p:txBody>
      </p:sp>
    </p:spTree>
    <p:extLst>
      <p:ext uri="{BB962C8B-B14F-4D97-AF65-F5344CB8AC3E}">
        <p14:creationId xmlns:p14="http://schemas.microsoft.com/office/powerpoint/2010/main" val="1127792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494CA-3853-6BA7-EAF7-316973378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C38DD-BBCB-21EF-F426-BD930D448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84391B-12D6-C834-2319-C2AEFD017B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C8D5B6-02C1-75EE-E864-BB6D41D8A64D}"/>
              </a:ext>
            </a:extLst>
          </p:cNvPr>
          <p:cNvSpPr>
            <a:spLocks noGrp="1"/>
          </p:cNvSpPr>
          <p:nvPr>
            <p:ph type="sldNum" sz="quarter" idx="5"/>
          </p:nvPr>
        </p:nvSpPr>
        <p:spPr/>
        <p:txBody>
          <a:bodyPr/>
          <a:lstStyle/>
          <a:p>
            <a:fld id="{897C9830-9798-4AC3-86EF-7D63E14EE455}" type="slidenum">
              <a:rPr lang="en-US" smtClean="0"/>
              <a:t>21</a:t>
            </a:fld>
            <a:endParaRPr lang="en-US"/>
          </a:p>
        </p:txBody>
      </p:sp>
    </p:spTree>
    <p:extLst>
      <p:ext uri="{BB962C8B-B14F-4D97-AF65-F5344CB8AC3E}">
        <p14:creationId xmlns:p14="http://schemas.microsoft.com/office/powerpoint/2010/main" val="4087861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Almost all misidentified CFM were males</a:t>
            </a:r>
          </a:p>
        </p:txBody>
      </p:sp>
      <p:sp>
        <p:nvSpPr>
          <p:cNvPr id="4" name="Slide Number Placeholder 3"/>
          <p:cNvSpPr>
            <a:spLocks noGrp="1"/>
          </p:cNvSpPr>
          <p:nvPr>
            <p:ph type="sldNum" sz="quarter" idx="5"/>
          </p:nvPr>
        </p:nvSpPr>
        <p:spPr/>
        <p:txBody>
          <a:bodyPr/>
          <a:lstStyle/>
          <a:p>
            <a:fld id="{897C9830-9798-4AC3-86EF-7D63E14EE455}" type="slidenum">
              <a:rPr lang="en-US" smtClean="0"/>
              <a:t>22</a:t>
            </a:fld>
            <a:endParaRPr lang="en-US"/>
          </a:p>
        </p:txBody>
      </p:sp>
    </p:spTree>
    <p:extLst>
      <p:ext uri="{BB962C8B-B14F-4D97-AF65-F5344CB8AC3E}">
        <p14:creationId xmlns:p14="http://schemas.microsoft.com/office/powerpoint/2010/main" val="3855053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8AF66-0CEF-0090-AC4E-457604165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A9D8A-B450-815F-2634-A1211993C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CEB062-C4EF-E2B0-F8C1-F003DC0A5A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1462C1-AEA2-7D29-7168-53102A88AD8B}"/>
              </a:ext>
            </a:extLst>
          </p:cNvPr>
          <p:cNvSpPr>
            <a:spLocks noGrp="1"/>
          </p:cNvSpPr>
          <p:nvPr>
            <p:ph type="sldNum" sz="quarter" idx="5"/>
          </p:nvPr>
        </p:nvSpPr>
        <p:spPr/>
        <p:txBody>
          <a:bodyPr/>
          <a:lstStyle/>
          <a:p>
            <a:fld id="{897C9830-9798-4AC3-86EF-7D63E14EE455}" type="slidenum">
              <a:rPr lang="en-US" smtClean="0"/>
              <a:t>23</a:t>
            </a:fld>
            <a:endParaRPr lang="en-US"/>
          </a:p>
        </p:txBody>
      </p:sp>
    </p:spTree>
    <p:extLst>
      <p:ext uri="{BB962C8B-B14F-4D97-AF65-F5344CB8AC3E}">
        <p14:creationId xmlns:p14="http://schemas.microsoft.com/office/powerpoint/2010/main" val="3360137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7C66-E711-563B-E772-BBDC1D468B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6A2F9-56F2-C4A5-83C2-AF8A4C987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CA410-AA9E-D7F6-42BB-98F349752D24}"/>
              </a:ext>
            </a:extLst>
          </p:cNvPr>
          <p:cNvSpPr>
            <a:spLocks noGrp="1"/>
          </p:cNvSpPr>
          <p:nvPr>
            <p:ph type="body" idx="1"/>
          </p:nvPr>
        </p:nvSpPr>
        <p:spPr/>
        <p:txBody>
          <a:bodyPr/>
          <a:lstStyle/>
          <a:p>
            <a:r>
              <a:rPr lang="en-US" dirty="0"/>
              <a:t>Using adult males collected on pheromone traps, we designed species-specific primers for both species. We focused on the barcoding region of COI because we had some barcode sequences available for both species and knew which barcoding primers worked well for that (</a:t>
            </a:r>
            <a:r>
              <a:rPr lang="en-US" dirty="0" err="1"/>
              <a:t>LepF</a:t>
            </a:r>
            <a:r>
              <a:rPr lang="en-US" dirty="0"/>
              <a:t>/</a:t>
            </a:r>
            <a:r>
              <a:rPr lang="en-US" dirty="0" err="1"/>
              <a:t>LepR</a:t>
            </a:r>
            <a:r>
              <a:rPr lang="en-US" dirty="0"/>
              <a:t>). We first sequenced some adults collected on pheromone traps to generate a library for primer design; however, there was only one site on that region of COI that was polymorphic enough for species-specific primer binding, so we couldn’t design a forward and reverse primer for either species. Instead, we used the polymorphic site to create a forward primer for CFM – FM_F - that when paired with </a:t>
            </a:r>
            <a:r>
              <a:rPr lang="en-US" dirty="0" err="1"/>
              <a:t>Lep_R</a:t>
            </a:r>
            <a:r>
              <a:rPr lang="en-US" dirty="0"/>
              <a:t> produces a ~450 bp amplicon and a reverse primer for SM – SM_R – that when paired with </a:t>
            </a:r>
            <a:r>
              <a:rPr lang="en-US" dirty="0" err="1"/>
              <a:t>Lep_F</a:t>
            </a:r>
            <a:r>
              <a:rPr lang="en-US" dirty="0"/>
              <a:t> produces a ~300 bp amplicon.</a:t>
            </a:r>
          </a:p>
          <a:p>
            <a:endParaRPr lang="en-US" dirty="0"/>
          </a:p>
          <a:p>
            <a:r>
              <a:rPr lang="en-US" dirty="0"/>
              <a:t>After optimizing our PCR conditions with each primer pair, we performed efficacy and specificity testing using SM and CFM adults, and both primer pairs were 100% effective and 100% specific (they always amplified the target species and never amplified the non-target species).</a:t>
            </a:r>
          </a:p>
          <a:p>
            <a:endParaRPr lang="en-US" dirty="0"/>
          </a:p>
          <a:p>
            <a:r>
              <a:rPr lang="en-US" dirty="0"/>
              <a:t>First 3 bands = the amplification of the DNA from 3 CFM adults using the primers FM_F/</a:t>
            </a:r>
            <a:r>
              <a:rPr lang="en-US" dirty="0" err="1"/>
              <a:t>Lep_R</a:t>
            </a:r>
            <a:r>
              <a:rPr lang="en-US" dirty="0"/>
              <a:t> (ca. 450 bp amplicon) and the last 2 bands = the amplification of the DNA from 2 SM adults using the primers </a:t>
            </a:r>
            <a:r>
              <a:rPr lang="en-US" dirty="0" err="1"/>
              <a:t>Lep_F</a:t>
            </a:r>
            <a:r>
              <a:rPr lang="en-US" dirty="0"/>
              <a:t>/SM_R (ca. 300 bp amplicon). In between = a skipped lane/nothing. </a:t>
            </a:r>
          </a:p>
          <a:p>
            <a:endParaRPr lang="en-US" dirty="0"/>
          </a:p>
          <a:p>
            <a:r>
              <a:rPr lang="en-US" dirty="0"/>
              <a:t>And the last lane was a negative control – I labelled it on the photo so you can see, but I don’t think you need to include that. </a:t>
            </a:r>
          </a:p>
          <a:p>
            <a:endParaRPr lang="en-US" dirty="0"/>
          </a:p>
          <a:p>
            <a:r>
              <a:rPr lang="en-US" dirty="0"/>
              <a:t>Note in case someone asks: Yes, in this reaction, I amplified 3 CFM and 2 SM – there WAS NOT a SM that failed. If they ask why, I can’t help you – I don’t remember why I did that 😅. I feel like I ran out of extraction for one SM but didn’t notice until I had already made everything up for this reaction.</a:t>
            </a:r>
          </a:p>
          <a:p>
            <a:endParaRPr lang="en-US" dirty="0"/>
          </a:p>
          <a:p>
            <a:endParaRPr lang="en-US" dirty="0"/>
          </a:p>
        </p:txBody>
      </p:sp>
      <p:sp>
        <p:nvSpPr>
          <p:cNvPr id="4" name="Slide Number Placeholder 3">
            <a:extLst>
              <a:ext uri="{FF2B5EF4-FFF2-40B4-BE49-F238E27FC236}">
                <a16:creationId xmlns:a16="http://schemas.microsoft.com/office/drawing/2014/main" id="{F663161B-B2E6-9A5C-D149-48E799734B71}"/>
              </a:ext>
            </a:extLst>
          </p:cNvPr>
          <p:cNvSpPr>
            <a:spLocks noGrp="1"/>
          </p:cNvSpPr>
          <p:nvPr>
            <p:ph type="sldNum" sz="quarter" idx="5"/>
          </p:nvPr>
        </p:nvSpPr>
        <p:spPr/>
        <p:txBody>
          <a:bodyPr/>
          <a:lstStyle/>
          <a:p>
            <a:fld id="{897C9830-9798-4AC3-86EF-7D63E14EE455}" type="slidenum">
              <a:rPr lang="en-US" smtClean="0"/>
              <a:t>24</a:t>
            </a:fld>
            <a:endParaRPr lang="en-US"/>
          </a:p>
        </p:txBody>
      </p:sp>
    </p:spTree>
    <p:extLst>
      <p:ext uri="{BB962C8B-B14F-4D97-AF65-F5344CB8AC3E}">
        <p14:creationId xmlns:p14="http://schemas.microsoft.com/office/powerpoint/2010/main" val="417675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9B979-31A9-117E-63B0-69541C586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9D7B2-5128-C55B-9E02-07BFC6B89F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AE04E-6462-BE80-65B9-83EC710468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DFCA5E-DE46-DE95-65A1-D9073A0B89B3}"/>
              </a:ext>
            </a:extLst>
          </p:cNvPr>
          <p:cNvSpPr>
            <a:spLocks noGrp="1"/>
          </p:cNvSpPr>
          <p:nvPr>
            <p:ph type="sldNum" sz="quarter" idx="5"/>
          </p:nvPr>
        </p:nvSpPr>
        <p:spPr/>
        <p:txBody>
          <a:bodyPr/>
          <a:lstStyle/>
          <a:p>
            <a:fld id="{8D0C7296-EDB3-45BB-A0DF-FBEA907726ED}" type="slidenum">
              <a:rPr lang="en-US" smtClean="0"/>
              <a:t>25</a:t>
            </a:fld>
            <a:endParaRPr lang="en-US"/>
          </a:p>
        </p:txBody>
      </p:sp>
    </p:spTree>
    <p:extLst>
      <p:ext uri="{BB962C8B-B14F-4D97-AF65-F5344CB8AC3E}">
        <p14:creationId xmlns:p14="http://schemas.microsoft.com/office/powerpoint/2010/main" val="3212824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2024 and 2025, we </a:t>
            </a:r>
            <a:r>
              <a:rPr lang="en-US" sz="1200" kern="1200" dirty="0">
                <a:solidFill>
                  <a:schemeClr val="tx1"/>
                </a:solidFill>
                <a:effectLst/>
                <a:latin typeface="+mn-lt"/>
                <a:ea typeface="+mn-ea"/>
                <a:cs typeface="+mn-cs"/>
              </a:rPr>
              <a:t>collected canola plants weekly between June and August (growth stages 3.1 – 4.3) from the same fields we monitored for CFM and SM with traps near Shelburne. Each week, we collected ca. 20 plants with visible SM-like injury from the edges of each field (5 plants/edge). We also periodically searched for brassicaceous weeds at the edges of each field and collected any with visible evidence of gall midge infestation. </a:t>
            </a:r>
          </a:p>
          <a:p>
            <a:r>
              <a:rPr lang="en-US" sz="1200" kern="1200" dirty="0">
                <a:solidFill>
                  <a:schemeClr val="tx1"/>
                </a:solidFill>
                <a:effectLst/>
                <a:latin typeface="+mn-lt"/>
                <a:ea typeface="+mn-ea"/>
                <a:cs typeface="+mn-cs"/>
              </a:rPr>
              <a:t>20 midge larvae collected from 3 yellow rocket plants and one unidentified brassicaceous weed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then dissected each plant in the lab and collected all midge larvae. We divided up each plant into different tissue types (growth points, bud clusters, buds, flowers, and pods), and we removed and placed the larvae from each piece of each tissue type together in a microcentrifuge tube with 95% ethanol (e.g., if a plant had 5 buds, all larvae from each bud were placed in a separate tube, for a total of 5 groups of larvae). We stored the tubes in a freezer at -20 C until DNA extraction. </a:t>
            </a:r>
          </a:p>
          <a:p>
            <a:endParaRPr lang="en-US" sz="1200" kern="1200" dirty="0">
              <a:solidFill>
                <a:schemeClr val="tx1"/>
              </a:solidFill>
              <a:effectLst/>
              <a:latin typeface="+mn-lt"/>
              <a:ea typeface="+mn-ea"/>
              <a:cs typeface="+mn-cs"/>
            </a:endParaRPr>
          </a:p>
          <a:p>
            <a:r>
              <a:rPr lang="en-US" dirty="0"/>
              <a:t>We extracted the DNA from individual larvae using an alkaline lysis protocol, and we amplified each extraction with the FM_F/</a:t>
            </a:r>
            <a:r>
              <a:rPr lang="en-US" dirty="0" err="1"/>
              <a:t>Lep_R</a:t>
            </a:r>
            <a:r>
              <a:rPr lang="en-US" dirty="0"/>
              <a:t> primer pair. We then ran the resulting PCR products out on a 1.5% agarose gel, and the presence of a ~450 bp band indicated the larva was a CFM, while the absence of a band indicated the larva was a SM.</a:t>
            </a:r>
          </a:p>
          <a:p>
            <a:endParaRPr lang="en-US" dirty="0"/>
          </a:p>
        </p:txBody>
      </p:sp>
      <p:sp>
        <p:nvSpPr>
          <p:cNvPr id="4" name="Slide Number Placeholder 3"/>
          <p:cNvSpPr>
            <a:spLocks noGrp="1"/>
          </p:cNvSpPr>
          <p:nvPr>
            <p:ph type="sldNum" sz="quarter" idx="5"/>
          </p:nvPr>
        </p:nvSpPr>
        <p:spPr/>
        <p:txBody>
          <a:bodyPr/>
          <a:lstStyle/>
          <a:p>
            <a:fld id="{8D0C7296-EDB3-45BB-A0DF-FBEA907726ED}" type="slidenum">
              <a:rPr lang="en-US" smtClean="0"/>
              <a:t>26</a:t>
            </a:fld>
            <a:endParaRPr lang="en-US"/>
          </a:p>
        </p:txBody>
      </p:sp>
    </p:spTree>
    <p:extLst>
      <p:ext uri="{BB962C8B-B14F-4D97-AF65-F5344CB8AC3E}">
        <p14:creationId xmlns:p14="http://schemas.microsoft.com/office/powerpoint/2010/main" val="43962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a plate of larvae amplified with FM_F/</a:t>
            </a:r>
            <a:r>
              <a:rPr lang="en-US" dirty="0" err="1"/>
              <a:t>Lep_R</a:t>
            </a:r>
            <a:r>
              <a:rPr lang="en-US" dirty="0"/>
              <a:t> – all failed to amplify, hence no bands. The 2 visible bands are positive controls (DNA from 2 CFM adult males). The lane to the right of the last band = negative control lane (so there shouldn’t be anything there).</a:t>
            </a:r>
          </a:p>
        </p:txBody>
      </p:sp>
      <p:sp>
        <p:nvSpPr>
          <p:cNvPr id="4" name="Slide Number Placeholder 3"/>
          <p:cNvSpPr>
            <a:spLocks noGrp="1"/>
          </p:cNvSpPr>
          <p:nvPr>
            <p:ph type="sldNum" sz="quarter" idx="5"/>
          </p:nvPr>
        </p:nvSpPr>
        <p:spPr/>
        <p:txBody>
          <a:bodyPr/>
          <a:lstStyle/>
          <a:p>
            <a:fld id="{8D0C7296-EDB3-45BB-A0DF-FBEA907726ED}" type="slidenum">
              <a:rPr lang="en-US" smtClean="0"/>
              <a:t>27</a:t>
            </a:fld>
            <a:endParaRPr lang="en-US"/>
          </a:p>
        </p:txBody>
      </p:sp>
    </p:spTree>
    <p:extLst>
      <p:ext uri="{BB962C8B-B14F-4D97-AF65-F5344CB8AC3E}">
        <p14:creationId xmlns:p14="http://schemas.microsoft.com/office/powerpoint/2010/main" val="413649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08925-75F4-5FE4-296B-F114E7744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928F6-DA5E-DFA1-8613-C9336F7920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AEFD0A-625D-B2DB-30B1-62B0044DC608}"/>
              </a:ext>
            </a:extLst>
          </p:cNvPr>
          <p:cNvSpPr>
            <a:spLocks noGrp="1"/>
          </p:cNvSpPr>
          <p:nvPr>
            <p:ph type="body" idx="1"/>
          </p:nvPr>
        </p:nvSpPr>
        <p:spPr/>
        <p:txBody>
          <a:bodyPr/>
          <a:lstStyle/>
          <a:p>
            <a:r>
              <a:rPr lang="en-US" dirty="0"/>
              <a:t>This was a plate of larvae amplified with FM_F/</a:t>
            </a:r>
            <a:r>
              <a:rPr lang="en-US" dirty="0" err="1"/>
              <a:t>Lep_R</a:t>
            </a:r>
            <a:r>
              <a:rPr lang="en-US" dirty="0"/>
              <a:t> – all failed to amplify, hence no bands. The 2 visible bands are positive controls (DNA from 2 CFM adult males). The lane to the right of the last band = negative control lane (so there shouldn’t be anything there).</a:t>
            </a:r>
          </a:p>
        </p:txBody>
      </p:sp>
      <p:sp>
        <p:nvSpPr>
          <p:cNvPr id="4" name="Slide Number Placeholder 3">
            <a:extLst>
              <a:ext uri="{FF2B5EF4-FFF2-40B4-BE49-F238E27FC236}">
                <a16:creationId xmlns:a16="http://schemas.microsoft.com/office/drawing/2014/main" id="{703AFDB8-19CD-DDDB-7649-92EEEF97DEB7}"/>
              </a:ext>
            </a:extLst>
          </p:cNvPr>
          <p:cNvSpPr>
            <a:spLocks noGrp="1"/>
          </p:cNvSpPr>
          <p:nvPr>
            <p:ph type="sldNum" sz="quarter" idx="5"/>
          </p:nvPr>
        </p:nvSpPr>
        <p:spPr/>
        <p:txBody>
          <a:bodyPr/>
          <a:lstStyle/>
          <a:p>
            <a:fld id="{8D0C7296-EDB3-45BB-A0DF-FBEA907726ED}" type="slidenum">
              <a:rPr lang="en-US" smtClean="0"/>
              <a:t>28</a:t>
            </a:fld>
            <a:endParaRPr lang="en-US"/>
          </a:p>
        </p:txBody>
      </p:sp>
    </p:spTree>
    <p:extLst>
      <p:ext uri="{BB962C8B-B14F-4D97-AF65-F5344CB8AC3E}">
        <p14:creationId xmlns:p14="http://schemas.microsoft.com/office/powerpoint/2010/main" val="1707005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EDBA9-EC4B-B0D9-0225-A3C77037A1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C98F11-ABC2-6B47-E12A-75EF72C69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088AC-75B9-9ACC-9802-3A1F36ABA18E}"/>
              </a:ext>
            </a:extLst>
          </p:cNvPr>
          <p:cNvSpPr>
            <a:spLocks noGrp="1"/>
          </p:cNvSpPr>
          <p:nvPr>
            <p:ph type="body" idx="1"/>
          </p:nvPr>
        </p:nvSpPr>
        <p:spPr/>
        <p:txBody>
          <a:bodyPr/>
          <a:lstStyle/>
          <a:p>
            <a:r>
              <a:rPr lang="en-US" dirty="0"/>
              <a:t>In 2024 and 2025, we </a:t>
            </a:r>
            <a:r>
              <a:rPr lang="en-US" sz="1200" kern="1200" dirty="0">
                <a:solidFill>
                  <a:schemeClr val="tx1"/>
                </a:solidFill>
                <a:effectLst/>
                <a:latin typeface="+mn-lt"/>
                <a:ea typeface="+mn-ea"/>
                <a:cs typeface="+mn-cs"/>
              </a:rPr>
              <a:t>collected canola plants weekly between June and August (growth stages 3.1 – 4.3) from the same fields we monitored for CFM and SM with traps near Shelburne. Each week, we collected ca. 20 plants with visible SM-like injury from the edges of each field (5 plants/edge). We also periodically searched for brassicaceous weeds at the edges of each field and collected any with visible evidence of gall midge infestation. </a:t>
            </a:r>
          </a:p>
          <a:p>
            <a:r>
              <a:rPr lang="en-US" sz="1200" kern="1200" dirty="0">
                <a:solidFill>
                  <a:schemeClr val="tx1"/>
                </a:solidFill>
                <a:effectLst/>
                <a:latin typeface="+mn-lt"/>
                <a:ea typeface="+mn-ea"/>
                <a:cs typeface="+mn-cs"/>
              </a:rPr>
              <a:t>20 midge larvae collected from 3 yellow rocket plants and one unidentified brassicaceous weed</a:t>
            </a:r>
          </a:p>
          <a:p>
            <a:r>
              <a:rPr lang="en-US" sz="1200" kern="1200" dirty="0">
                <a:solidFill>
                  <a:schemeClr val="tx1"/>
                </a:solidFill>
                <a:effectLst/>
                <a:latin typeface="+mn-lt"/>
                <a:ea typeface="+mn-ea"/>
                <a:cs typeface="+mn-cs"/>
              </a:rPr>
              <a:t>In total, we sampled 241 plants (stages 4.1 – 4.3) from 3 canola fields, and from those we collected approximately 28,510 larvae. We did not collect any non-canola brassicaceous plants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then dissected each plant in the lab and collected all midge larvae. We divided up each plant into different tissue types (growth points, bud clusters, buds, flowers, and pods), and we removed and placed the larvae from each piece of each tissue type together in a microcentrifuge tube with 95% ethanol (e.g., if a plant had 5 buds, all larvae from each bud were placed in a separate tube, for a total of 5 groups of larvae). We stored the tubes in a freezer at -20 C until DNA extraction. </a:t>
            </a:r>
          </a:p>
          <a:p>
            <a:endParaRPr lang="en-US" sz="1200" kern="1200" dirty="0">
              <a:solidFill>
                <a:schemeClr val="tx1"/>
              </a:solidFill>
              <a:effectLst/>
              <a:latin typeface="+mn-lt"/>
              <a:ea typeface="+mn-ea"/>
              <a:cs typeface="+mn-cs"/>
            </a:endParaRPr>
          </a:p>
          <a:p>
            <a:r>
              <a:rPr lang="en-US" dirty="0"/>
              <a:t>We extracted the DNA from individual larvae using an alkaline lysis protocol, and we amplified each extraction with the FM_F/</a:t>
            </a:r>
            <a:r>
              <a:rPr lang="en-US" dirty="0" err="1"/>
              <a:t>Lep_R</a:t>
            </a:r>
            <a:r>
              <a:rPr lang="en-US" dirty="0"/>
              <a:t> primer pair. We then ran the resulting PCR products out on a 1.5% agarose gel, and the presence of a ~450 bp band indicated the larva was a CFM, while the absence of a band indicated the larva was a SM.</a:t>
            </a:r>
          </a:p>
          <a:p>
            <a:endParaRPr lang="en-US" dirty="0"/>
          </a:p>
        </p:txBody>
      </p:sp>
      <p:sp>
        <p:nvSpPr>
          <p:cNvPr id="4" name="Slide Number Placeholder 3">
            <a:extLst>
              <a:ext uri="{FF2B5EF4-FFF2-40B4-BE49-F238E27FC236}">
                <a16:creationId xmlns:a16="http://schemas.microsoft.com/office/drawing/2014/main" id="{A66128BE-4BE2-B330-4968-E4FFB3BAE3F1}"/>
              </a:ext>
            </a:extLst>
          </p:cNvPr>
          <p:cNvSpPr>
            <a:spLocks noGrp="1"/>
          </p:cNvSpPr>
          <p:nvPr>
            <p:ph type="sldNum" sz="quarter" idx="5"/>
          </p:nvPr>
        </p:nvSpPr>
        <p:spPr/>
        <p:txBody>
          <a:bodyPr/>
          <a:lstStyle/>
          <a:p>
            <a:fld id="{8D0C7296-EDB3-45BB-A0DF-FBEA907726ED}" type="slidenum">
              <a:rPr lang="en-US" smtClean="0"/>
              <a:t>29</a:t>
            </a:fld>
            <a:endParaRPr lang="en-US"/>
          </a:p>
        </p:txBody>
      </p:sp>
    </p:spTree>
    <p:extLst>
      <p:ext uri="{BB962C8B-B14F-4D97-AF65-F5344CB8AC3E}">
        <p14:creationId xmlns:p14="http://schemas.microsoft.com/office/powerpoint/2010/main" val="1182912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BB4D9-7F07-F0A7-D882-767EE86D0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CCC45-1B88-C19E-7678-6FAB913B6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68E6A-4064-4B66-F7BF-8CC1CA54C856}"/>
              </a:ext>
            </a:extLst>
          </p:cNvPr>
          <p:cNvSpPr>
            <a:spLocks noGrp="1"/>
          </p:cNvSpPr>
          <p:nvPr>
            <p:ph type="body" idx="1"/>
          </p:nvPr>
        </p:nvSpPr>
        <p:spPr/>
        <p:txBody>
          <a:bodyPr/>
          <a:lstStyle/>
          <a:p>
            <a:pPr lvl="1"/>
            <a:r>
              <a:rPr lang="en-US" sz="1200" kern="1200" dirty="0">
                <a:solidFill>
                  <a:schemeClr val="tx1"/>
                </a:solidFill>
                <a:effectLst/>
                <a:latin typeface="+mn-lt"/>
                <a:ea typeface="+mn-ea"/>
                <a:cs typeface="+mn-cs"/>
              </a:rPr>
              <a:t>One week ago I would have told you that all of these were SM</a:t>
            </a:r>
          </a:p>
          <a:p>
            <a:pPr lvl="1"/>
            <a:r>
              <a:rPr lang="en-US" sz="1200" kern="1200" dirty="0">
                <a:solidFill>
                  <a:schemeClr val="tx1"/>
                </a:solidFill>
                <a:effectLst/>
                <a:latin typeface="+mn-lt"/>
                <a:ea typeface="+mn-ea"/>
                <a:cs typeface="+mn-cs"/>
              </a:rPr>
              <a:t>But one week ago today (27 January 2026), Angela let me know that … 5481 were definitely SM, but up to 32 MIGHT be CFM</a:t>
            </a:r>
          </a:p>
          <a:p>
            <a:pPr lvl="1"/>
            <a:r>
              <a:rPr lang="en-US" sz="1200" kern="1200" dirty="0">
                <a:solidFill>
                  <a:schemeClr val="tx1"/>
                </a:solidFill>
                <a:effectLst/>
                <a:latin typeface="+mn-lt"/>
                <a:ea typeface="+mn-ea"/>
                <a:cs typeface="+mn-cs"/>
              </a:rPr>
              <a:t>2024+2025 Total of 14,382 larvae – DNA extracted and amplified so far</a:t>
            </a:r>
          </a:p>
          <a:p>
            <a:pPr lvl="1"/>
            <a:r>
              <a:rPr lang="en-US" sz="1200" kern="1200" dirty="0">
                <a:solidFill>
                  <a:schemeClr val="tx1"/>
                </a:solidFill>
                <a:effectLst/>
                <a:latin typeface="+mn-lt"/>
                <a:ea typeface="+mn-ea"/>
                <a:cs typeface="+mn-cs"/>
              </a:rPr>
              <a:t>DO them in batches, so there are two wells that had bands, 16 larvae per well, no need to go back to individual larval extracts to determine identity.</a:t>
            </a:r>
            <a:endParaRPr lang="en-US" dirty="0"/>
          </a:p>
        </p:txBody>
      </p:sp>
      <p:sp>
        <p:nvSpPr>
          <p:cNvPr id="4" name="Slide Number Placeholder 3">
            <a:extLst>
              <a:ext uri="{FF2B5EF4-FFF2-40B4-BE49-F238E27FC236}">
                <a16:creationId xmlns:a16="http://schemas.microsoft.com/office/drawing/2014/main" id="{90338945-509C-4675-1FFF-AF5BB007CC1C}"/>
              </a:ext>
            </a:extLst>
          </p:cNvPr>
          <p:cNvSpPr>
            <a:spLocks noGrp="1"/>
          </p:cNvSpPr>
          <p:nvPr>
            <p:ph type="sldNum" sz="quarter" idx="5"/>
          </p:nvPr>
        </p:nvSpPr>
        <p:spPr/>
        <p:txBody>
          <a:bodyPr/>
          <a:lstStyle/>
          <a:p>
            <a:fld id="{8D0C7296-EDB3-45BB-A0DF-FBEA907726ED}" type="slidenum">
              <a:rPr lang="en-US" smtClean="0"/>
              <a:t>30</a:t>
            </a:fld>
            <a:endParaRPr lang="en-US"/>
          </a:p>
        </p:txBody>
      </p:sp>
    </p:spTree>
    <p:extLst>
      <p:ext uri="{BB962C8B-B14F-4D97-AF65-F5344CB8AC3E}">
        <p14:creationId xmlns:p14="http://schemas.microsoft.com/office/powerpoint/2010/main" val="2241196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97C9830-9798-4AC3-86EF-7D63E14EE455}" type="slidenum">
              <a:rPr lang="en-US" smtClean="0"/>
              <a:t>31</a:t>
            </a:fld>
            <a:endParaRPr lang="en-US"/>
          </a:p>
        </p:txBody>
      </p:sp>
    </p:spTree>
    <p:extLst>
      <p:ext uri="{BB962C8B-B14F-4D97-AF65-F5344CB8AC3E}">
        <p14:creationId xmlns:p14="http://schemas.microsoft.com/office/powerpoint/2010/main" val="11782540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CA" dirty="0"/>
            </a:br>
            <a:endParaRPr lang="en-US" dirty="0"/>
          </a:p>
        </p:txBody>
      </p:sp>
      <p:sp>
        <p:nvSpPr>
          <p:cNvPr id="4" name="Slide Number Placeholder 3"/>
          <p:cNvSpPr>
            <a:spLocks noGrp="1"/>
          </p:cNvSpPr>
          <p:nvPr>
            <p:ph type="sldNum" sz="quarter" idx="5"/>
          </p:nvPr>
        </p:nvSpPr>
        <p:spPr/>
        <p:txBody>
          <a:bodyPr/>
          <a:lstStyle/>
          <a:p>
            <a:fld id="{85884818-FC1C-7040-900B-0BF3DDE171D4}" type="slidenum">
              <a:rPr lang="en-US" smtClean="0"/>
              <a:t>32</a:t>
            </a:fld>
            <a:endParaRPr lang="en-US"/>
          </a:p>
        </p:txBody>
      </p:sp>
    </p:spTree>
    <p:extLst>
      <p:ext uri="{BB962C8B-B14F-4D97-AF65-F5344CB8AC3E}">
        <p14:creationId xmlns:p14="http://schemas.microsoft.com/office/powerpoint/2010/main" val="3775834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0A5E9-6176-36B8-AAFA-189CC8531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17115-A37F-3152-E029-33FFF61B1C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0D9F8-7692-0CC5-CBAA-27324D7A35D1}"/>
              </a:ext>
            </a:extLst>
          </p:cNvPr>
          <p:cNvSpPr>
            <a:spLocks noGrp="1"/>
          </p:cNvSpPr>
          <p:nvPr>
            <p:ph type="body" idx="1"/>
          </p:nvPr>
        </p:nvSpPr>
        <p:spPr/>
        <p:txBody>
          <a:bodyPr/>
          <a:lstStyle/>
          <a:p>
            <a:r>
              <a:rPr lang="en-US" b="1" dirty="0"/>
              <a:t>Ontario faces increasing global pressures</a:t>
            </a:r>
            <a:br>
              <a:rPr lang="en-US" dirty="0"/>
            </a:br>
            <a:r>
              <a:rPr lang="en-US" dirty="0"/>
              <a:t>Trade uncertainty, supply-chain volatility, climate impacts, and food-system security risks require sustained innovation capacity.</a:t>
            </a:r>
          </a:p>
          <a:p>
            <a:r>
              <a:rPr lang="en-US" b="1" dirty="0"/>
              <a:t>Agri-food is a foundational economic sector in Ontario</a:t>
            </a:r>
            <a:br>
              <a:rPr lang="en-US" dirty="0"/>
            </a:br>
            <a:r>
              <a:rPr lang="en-US" dirty="0"/>
              <a:t>~$51B in GDP contribution and a major driver of rural economies, exports, and domestic food supply stability.</a:t>
            </a:r>
          </a:p>
          <a:p>
            <a:r>
              <a:rPr lang="en-US" b="1" dirty="0"/>
              <a:t>The Ontario Agri-Food Innovation Alliance</a:t>
            </a:r>
            <a:br>
              <a:rPr lang="en-US" dirty="0"/>
            </a:br>
            <a:r>
              <a:rPr lang="en-US" dirty="0"/>
              <a:t>A long-standing partnership between the Government of Ontario and the University of Guelph that delivers research, innovation, laboratory capacity, and highly qualified talent to support the province’s agri-food sector.</a:t>
            </a:r>
          </a:p>
          <a:p>
            <a:r>
              <a:rPr lang="en-US" b="1" dirty="0"/>
              <a:t>Alliance research delivers real, on-farm and value-chain impact</a:t>
            </a:r>
            <a:br>
              <a:rPr lang="en-US" dirty="0"/>
            </a:br>
            <a:r>
              <a:rPr lang="en-US" dirty="0"/>
              <a:t>Crop resilience, pest and disease management, soil health, climate adaptation, productivity gains, and food safety innovations.</a:t>
            </a:r>
          </a:p>
          <a:p>
            <a:r>
              <a:rPr lang="en-US" b="1" dirty="0"/>
              <a:t>Proven return on investment for producers, industry, and government</a:t>
            </a:r>
            <a:br>
              <a:rPr lang="en-US" dirty="0"/>
            </a:br>
            <a:r>
              <a:rPr lang="en-US" dirty="0"/>
              <a:t>The Alliance triples the investment by the Government</a:t>
            </a:r>
          </a:p>
          <a:p>
            <a:r>
              <a:rPr lang="en-US" dirty="0"/>
              <a:t>Attracts federal and private investment, accelerates commercialization, and helps reduce long-term system risks and costs.</a:t>
            </a:r>
          </a:p>
          <a:p>
            <a:r>
              <a:rPr lang="en-US" b="1" dirty="0"/>
              <a:t>Sustained investment in the Alliance </a:t>
            </a:r>
            <a:r>
              <a:rPr lang="en-US" sz="1200" b="1" dirty="0">
                <a:solidFill>
                  <a:prstClr val="black"/>
                </a:solidFill>
                <a:latin typeface="DM Sans"/>
                <a:ea typeface="Calibri" panose="020F0502020204030204"/>
                <a:cs typeface="Calibri" panose="020F0502020204030204"/>
              </a:rPr>
              <a:t>ensures Ontario producers remain competitive, profitable, and resilient in a volatile global market</a:t>
            </a:r>
          </a:p>
          <a:p>
            <a:r>
              <a:rPr lang="en-US" sz="1200" b="0" dirty="0">
                <a:solidFill>
                  <a:prstClr val="black"/>
                </a:solidFill>
                <a:latin typeface="DM Sans"/>
                <a:ea typeface="Calibri" panose="020F0502020204030204"/>
                <a:cs typeface="Calibri" panose="020F0502020204030204"/>
              </a:rPr>
              <a:t>S</a:t>
            </a:r>
            <a:r>
              <a:rPr lang="en-US" b="0" dirty="0"/>
              <a:t>trengthens sector competitiveness and food-system resilience and ensure preparedness for future challenges.</a:t>
            </a: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C76A0C87-CB3F-0050-4038-59858AA65285}"/>
              </a:ext>
            </a:extLst>
          </p:cNvPr>
          <p:cNvSpPr>
            <a:spLocks noGrp="1"/>
          </p:cNvSpPr>
          <p:nvPr>
            <p:ph type="sldNum" sz="quarter" idx="5"/>
          </p:nvPr>
        </p:nvSpPr>
        <p:spPr/>
        <p:txBody>
          <a:bodyPr/>
          <a:lstStyle/>
          <a:p>
            <a:fld id="{C8C68C78-A021-44BF-8A70-1CFFB2F1C076}" type="slidenum">
              <a:rPr lang="en-US" smtClean="0"/>
              <a:t>33</a:t>
            </a:fld>
            <a:endParaRPr lang="en-US"/>
          </a:p>
        </p:txBody>
      </p:sp>
    </p:spTree>
    <p:extLst>
      <p:ext uri="{BB962C8B-B14F-4D97-AF65-F5344CB8AC3E}">
        <p14:creationId xmlns:p14="http://schemas.microsoft.com/office/powerpoint/2010/main" val="3772476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142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3238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072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8668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3850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938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726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2/5/2026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025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1019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3139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9106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522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2/5/2026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915763"/>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4.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4.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8.tiff"/></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20676-E317-34DC-3EC1-B38B57BE07C0}"/>
              </a:ext>
            </a:extLst>
          </p:cNvPr>
          <p:cNvSpPr>
            <a:spLocks noGrp="1"/>
          </p:cNvSpPr>
          <p:nvPr>
            <p:ph type="ctrTitle"/>
          </p:nvPr>
        </p:nvSpPr>
        <p:spPr/>
        <p:txBody>
          <a:bodyPr>
            <a:normAutofit/>
          </a:bodyPr>
          <a:lstStyle/>
          <a:p>
            <a:pPr algn="ctr"/>
            <a:r>
              <a:rPr lang="en-US" sz="7200" dirty="0"/>
              <a:t>Swede Midge and </a:t>
            </a:r>
            <a:br>
              <a:rPr lang="en-US" sz="7200" dirty="0"/>
            </a:br>
            <a:r>
              <a:rPr lang="en-US" sz="7200" dirty="0"/>
              <a:t>Canola Flower Midge Research Update</a:t>
            </a:r>
          </a:p>
        </p:txBody>
      </p:sp>
      <p:sp>
        <p:nvSpPr>
          <p:cNvPr id="3" name="Subtitle 2">
            <a:extLst>
              <a:ext uri="{FF2B5EF4-FFF2-40B4-BE49-F238E27FC236}">
                <a16:creationId xmlns:a16="http://schemas.microsoft.com/office/drawing/2014/main" id="{10848EFE-AFD6-77E8-2A23-4657C8AA9B0D}"/>
              </a:ext>
            </a:extLst>
          </p:cNvPr>
          <p:cNvSpPr>
            <a:spLocks noGrp="1"/>
          </p:cNvSpPr>
          <p:nvPr>
            <p:ph type="subTitle" idx="1"/>
          </p:nvPr>
        </p:nvSpPr>
        <p:spPr>
          <a:xfrm>
            <a:off x="953389" y="4455621"/>
            <a:ext cx="6802879" cy="1143000"/>
          </a:xfrm>
        </p:spPr>
        <p:txBody>
          <a:bodyPr>
            <a:normAutofit/>
          </a:bodyPr>
          <a:lstStyle/>
          <a:p>
            <a:pPr algn="ctr"/>
            <a:r>
              <a:rPr lang="sv-SE" sz="2800" b="1" dirty="0"/>
              <a:t>Rebecca H. Hallett </a:t>
            </a:r>
          </a:p>
          <a:p>
            <a:pPr algn="ctr"/>
            <a:r>
              <a:rPr lang="sv-SE" sz="2800" b="1" dirty="0"/>
              <a:t>Angela Gradish, Graham Ansell</a:t>
            </a:r>
          </a:p>
          <a:p>
            <a:endParaRPr lang="en-US" sz="2800" dirty="0"/>
          </a:p>
        </p:txBody>
      </p:sp>
      <p:pic>
        <p:nvPicPr>
          <p:cNvPr id="4" name="Picture 3" descr="A black background with a black square&#10;&#10;AI-generated content may be incorrect.">
            <a:extLst>
              <a:ext uri="{FF2B5EF4-FFF2-40B4-BE49-F238E27FC236}">
                <a16:creationId xmlns:a16="http://schemas.microsoft.com/office/drawing/2014/main" id="{8FA4D830-D377-8D10-B0DF-A7C9203339FB}"/>
              </a:ext>
            </a:extLst>
          </p:cNvPr>
          <p:cNvPicPr>
            <a:picLocks noChangeAspect="1"/>
          </p:cNvPicPr>
          <p:nvPr/>
        </p:nvPicPr>
        <p:blipFill>
          <a:blip r:embed="rId2"/>
          <a:stretch>
            <a:fillRect/>
          </a:stretch>
        </p:blipFill>
        <p:spPr>
          <a:xfrm>
            <a:off x="7662816" y="4361116"/>
            <a:ext cx="3812468" cy="1237505"/>
          </a:xfrm>
          <a:prstGeom prst="rect">
            <a:avLst/>
          </a:prstGeom>
        </p:spPr>
      </p:pic>
    </p:spTree>
    <p:extLst>
      <p:ext uri="{BB962C8B-B14F-4D97-AF65-F5344CB8AC3E}">
        <p14:creationId xmlns:p14="http://schemas.microsoft.com/office/powerpoint/2010/main" val="374122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ED598-7238-68FA-403E-70C90557AE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BEA4D-6A4F-5A77-17F8-4174050FEF0F}"/>
              </a:ext>
            </a:extLst>
          </p:cNvPr>
          <p:cNvSpPr>
            <a:spLocks noGrp="1"/>
          </p:cNvSpPr>
          <p:nvPr>
            <p:ph type="title"/>
          </p:nvPr>
        </p:nvSpPr>
        <p:spPr>
          <a:xfrm>
            <a:off x="1097280" y="286603"/>
            <a:ext cx="10596880" cy="1450757"/>
          </a:xfrm>
        </p:spPr>
        <p:txBody>
          <a:bodyPr/>
          <a:lstStyle/>
          <a:p>
            <a:r>
              <a:rPr lang="en-US" dirty="0"/>
              <a:t>Swede Midge</a:t>
            </a:r>
            <a:endParaRPr lang="en-US" i="1" dirty="0"/>
          </a:p>
        </p:txBody>
      </p:sp>
      <p:sp>
        <p:nvSpPr>
          <p:cNvPr id="3" name="Content Placeholder 2">
            <a:extLst>
              <a:ext uri="{FF2B5EF4-FFF2-40B4-BE49-F238E27FC236}">
                <a16:creationId xmlns:a16="http://schemas.microsoft.com/office/drawing/2014/main" id="{55F3C2CC-0C16-1B8B-80F4-A7B19B8CC005}"/>
              </a:ext>
            </a:extLst>
          </p:cNvPr>
          <p:cNvSpPr>
            <a:spLocks noGrp="1"/>
          </p:cNvSpPr>
          <p:nvPr>
            <p:ph idx="1"/>
          </p:nvPr>
        </p:nvSpPr>
        <p:spPr/>
        <p:txBody>
          <a:bodyPr>
            <a:normAutofit/>
          </a:bodyPr>
          <a:lstStyle/>
          <a:p>
            <a:pPr marL="342900" indent="-342900">
              <a:spcBef>
                <a:spcPts val="600"/>
              </a:spcBef>
              <a:buFont typeface="Arial" panose="020B0604020202020204" pitchFamily="34" charset="0"/>
              <a:buChar char="•"/>
            </a:pPr>
            <a:r>
              <a:rPr lang="en-US" sz="2800" i="1" dirty="0" err="1">
                <a:cs typeface="Arial" panose="020B0604020202020204" pitchFamily="34" charset="0"/>
              </a:rPr>
              <a:t>Contarinia</a:t>
            </a:r>
            <a:r>
              <a:rPr lang="en-US" sz="2800" i="1" dirty="0">
                <a:cs typeface="Arial" panose="020B0604020202020204" pitchFamily="34" charset="0"/>
              </a:rPr>
              <a:t> </a:t>
            </a:r>
            <a:r>
              <a:rPr lang="en-US" sz="2800" i="1" dirty="0" err="1">
                <a:cs typeface="Arial" panose="020B0604020202020204" pitchFamily="34" charset="0"/>
              </a:rPr>
              <a:t>nasturtii</a:t>
            </a:r>
            <a:r>
              <a:rPr lang="en-US" sz="2800" i="1" dirty="0">
                <a:cs typeface="Arial" panose="020B0604020202020204" pitchFamily="34" charset="0"/>
              </a:rPr>
              <a:t>  </a:t>
            </a:r>
            <a:r>
              <a:rPr lang="en-US" sz="2800" dirty="0">
                <a:cs typeface="Arial" panose="020B0604020202020204" pitchFamily="34" charset="0"/>
              </a:rPr>
              <a:t>(Cecidomyiidae)</a:t>
            </a:r>
          </a:p>
          <a:p>
            <a:pPr marL="342900" indent="-342900">
              <a:spcBef>
                <a:spcPts val="600"/>
              </a:spcBef>
              <a:buFont typeface="Arial" panose="020B0604020202020204" pitchFamily="34" charset="0"/>
              <a:buChar char="•"/>
            </a:pPr>
            <a:r>
              <a:rPr lang="en-US" sz="2800" dirty="0">
                <a:cs typeface="Arial" panose="020B0604020202020204" pitchFamily="34" charset="0"/>
              </a:rPr>
              <a:t>First identified in Ontario in 2001, alien</a:t>
            </a:r>
          </a:p>
          <a:p>
            <a:pPr marL="342900" indent="-342900">
              <a:spcBef>
                <a:spcPts val="600"/>
              </a:spcBef>
              <a:buFont typeface="Arial" panose="020B0604020202020204" pitchFamily="34" charset="0"/>
              <a:buChar char="•"/>
            </a:pPr>
            <a:r>
              <a:rPr lang="en-US" sz="2800" dirty="0">
                <a:cs typeface="Arial" panose="020B0604020202020204" pitchFamily="34" charset="0"/>
              </a:rPr>
              <a:t>Widespread in eastern North America</a:t>
            </a:r>
          </a:p>
          <a:p>
            <a:pPr marL="342900" indent="-342900">
              <a:spcBef>
                <a:spcPts val="600"/>
              </a:spcBef>
              <a:buFont typeface="Arial" panose="020B0604020202020204" pitchFamily="34" charset="0"/>
              <a:buChar char="•"/>
            </a:pPr>
            <a:r>
              <a:rPr lang="en-US" sz="2800" dirty="0">
                <a:cs typeface="Arial" panose="020B0604020202020204" pitchFamily="34" charset="0"/>
              </a:rPr>
              <a:t>Damage to all stages of canola</a:t>
            </a:r>
          </a:p>
        </p:txBody>
      </p:sp>
      <p:grpSp>
        <p:nvGrpSpPr>
          <p:cNvPr id="4" name="Group 3">
            <a:extLst>
              <a:ext uri="{FF2B5EF4-FFF2-40B4-BE49-F238E27FC236}">
                <a16:creationId xmlns:a16="http://schemas.microsoft.com/office/drawing/2014/main" id="{CDEF2648-BB63-D2BC-54E8-200A147684C5}"/>
              </a:ext>
            </a:extLst>
          </p:cNvPr>
          <p:cNvGrpSpPr/>
          <p:nvPr/>
        </p:nvGrpSpPr>
        <p:grpSpPr>
          <a:xfrm>
            <a:off x="653233" y="3857414"/>
            <a:ext cx="10946494" cy="2329181"/>
            <a:chOff x="2057400" y="19836125"/>
            <a:chExt cx="10946494" cy="2329181"/>
          </a:xfrm>
        </p:grpSpPr>
        <p:pic>
          <p:nvPicPr>
            <p:cNvPr id="5" name="Picture 2" descr="C:\Users\Acer\Desktop\Summer 2013 photos\P1070387.JPG">
              <a:extLst>
                <a:ext uri="{FF2B5EF4-FFF2-40B4-BE49-F238E27FC236}">
                  <a16:creationId xmlns:a16="http://schemas.microsoft.com/office/drawing/2014/main" id="{FF8A0033-9DD3-8D7D-0F08-CE303171B76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37"/>
            <a:stretch/>
          </p:blipFill>
          <p:spPr bwMode="auto">
            <a:xfrm>
              <a:off x="2057400" y="19843363"/>
              <a:ext cx="2828499" cy="2321943"/>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6" name="Picture 5" descr="C:\Users\Acer\Desktop\Summer 2013 photos\P1070406.JPG">
              <a:extLst>
                <a:ext uri="{FF2B5EF4-FFF2-40B4-BE49-F238E27FC236}">
                  <a16:creationId xmlns:a16="http://schemas.microsoft.com/office/drawing/2014/main" id="{682F3C64-51DE-5522-AC17-9DF4F22B43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76" r="11813"/>
            <a:stretch/>
          </p:blipFill>
          <p:spPr bwMode="auto">
            <a:xfrm>
              <a:off x="4694042" y="19847037"/>
              <a:ext cx="2590674" cy="2307571"/>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7" name="Picture 6" descr="C:\Users\Acer\Desktop\Summer 2013 photos\P1070397.JPG">
              <a:extLst>
                <a:ext uri="{FF2B5EF4-FFF2-40B4-BE49-F238E27FC236}">
                  <a16:creationId xmlns:a16="http://schemas.microsoft.com/office/drawing/2014/main" id="{DBB85E5A-3B35-8050-12BF-D51CB023DB1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26349" y="19843363"/>
              <a:ext cx="3077545" cy="2305664"/>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11" name="Picture 4" descr="C:\Users\Acer\Desktop\Summer 2013 photos\P1070366.JPG">
              <a:extLst>
                <a:ext uri="{FF2B5EF4-FFF2-40B4-BE49-F238E27FC236}">
                  <a16:creationId xmlns:a16="http://schemas.microsoft.com/office/drawing/2014/main" id="{A8ADFF88-52CD-8DDA-EF50-9FAE997DB6C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4945"/>
            <a:stretch/>
          </p:blipFill>
          <p:spPr bwMode="auto">
            <a:xfrm>
              <a:off x="7284716" y="19836125"/>
              <a:ext cx="2636642" cy="2322427"/>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grpSp>
      <p:pic>
        <p:nvPicPr>
          <p:cNvPr id="12" name="Picture 2" descr="Up close view of swede midge, approximately 2 mm in length.">
            <a:extLst>
              <a:ext uri="{FF2B5EF4-FFF2-40B4-BE49-F238E27FC236}">
                <a16:creationId xmlns:a16="http://schemas.microsoft.com/office/drawing/2014/main" id="{9F36020E-D026-891D-A4BB-A2F18ADBE30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35766"/>
          <a:stretch/>
        </p:blipFill>
        <p:spPr bwMode="auto">
          <a:xfrm>
            <a:off x="8499552" y="529129"/>
            <a:ext cx="3100176" cy="321991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7567FDC-C3BF-759E-50A0-2DFDB0A076B0}"/>
              </a:ext>
            </a:extLst>
          </p:cNvPr>
          <p:cNvSpPr txBox="1"/>
          <p:nvPr/>
        </p:nvSpPr>
        <p:spPr>
          <a:xfrm>
            <a:off x="8517191" y="3497797"/>
            <a:ext cx="3082536" cy="261610"/>
          </a:xfrm>
          <a:prstGeom prst="rect">
            <a:avLst/>
          </a:prstGeom>
          <a:noFill/>
        </p:spPr>
        <p:txBody>
          <a:bodyPr wrap="square" rtlCol="0">
            <a:spAutoFit/>
          </a:bodyPr>
          <a:lstStyle/>
          <a:p>
            <a:pPr algn="r"/>
            <a:r>
              <a:rPr lang="en-US" sz="1100" dirty="0"/>
              <a:t>Photo: Susan Ellis, USDA APHIS PPQ, Bugwood.org</a:t>
            </a:r>
          </a:p>
        </p:txBody>
      </p:sp>
    </p:spTree>
    <p:extLst>
      <p:ext uri="{BB962C8B-B14F-4D97-AF65-F5344CB8AC3E}">
        <p14:creationId xmlns:p14="http://schemas.microsoft.com/office/powerpoint/2010/main" val="3682126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502B3-FF3C-DDB1-892F-E9CC240F2C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CF18C-640F-6AE3-15F4-EDB0494096C9}"/>
              </a:ext>
            </a:extLst>
          </p:cNvPr>
          <p:cNvSpPr>
            <a:spLocks noGrp="1"/>
          </p:cNvSpPr>
          <p:nvPr>
            <p:ph type="title"/>
          </p:nvPr>
        </p:nvSpPr>
        <p:spPr>
          <a:xfrm>
            <a:off x="1097280" y="286603"/>
            <a:ext cx="10596880" cy="1450757"/>
          </a:xfrm>
        </p:spPr>
        <p:txBody>
          <a:bodyPr/>
          <a:lstStyle/>
          <a:p>
            <a:r>
              <a:rPr lang="en-US" dirty="0"/>
              <a:t>Canola Flower Midge</a:t>
            </a:r>
            <a:endParaRPr lang="en-US" i="1" dirty="0"/>
          </a:p>
        </p:txBody>
      </p:sp>
      <p:sp>
        <p:nvSpPr>
          <p:cNvPr id="3" name="Content Placeholder 2">
            <a:extLst>
              <a:ext uri="{FF2B5EF4-FFF2-40B4-BE49-F238E27FC236}">
                <a16:creationId xmlns:a16="http://schemas.microsoft.com/office/drawing/2014/main" id="{0FF52D25-9C6C-67F8-7553-616B300D310E}"/>
              </a:ext>
            </a:extLst>
          </p:cNvPr>
          <p:cNvSpPr>
            <a:spLocks noGrp="1"/>
          </p:cNvSpPr>
          <p:nvPr>
            <p:ph idx="1"/>
          </p:nvPr>
        </p:nvSpPr>
        <p:spPr>
          <a:xfrm>
            <a:off x="1097280" y="1845734"/>
            <a:ext cx="5039107" cy="4023360"/>
          </a:xfrm>
        </p:spPr>
        <p:txBody>
          <a:bodyPr/>
          <a:lstStyle/>
          <a:p>
            <a:pPr marL="342900" indent="-342900">
              <a:spcBef>
                <a:spcPts val="600"/>
              </a:spcBef>
              <a:spcAft>
                <a:spcPts val="0"/>
              </a:spcAft>
              <a:buFont typeface="Arial" panose="020B0604020202020204" pitchFamily="34" charset="0"/>
              <a:buChar char="•"/>
            </a:pPr>
            <a:r>
              <a:rPr lang="en-US" sz="2800" i="1" dirty="0" err="1">
                <a:cs typeface="Arial" panose="020B0604020202020204" pitchFamily="34" charset="0"/>
              </a:rPr>
              <a:t>Contarinia</a:t>
            </a:r>
            <a:r>
              <a:rPr lang="en-US" sz="2800" i="1" dirty="0">
                <a:cs typeface="Arial" panose="020B0604020202020204" pitchFamily="34" charset="0"/>
              </a:rPr>
              <a:t> </a:t>
            </a:r>
            <a:r>
              <a:rPr lang="en-US" sz="2800" i="1" dirty="0" err="1">
                <a:cs typeface="Arial" panose="020B0604020202020204" pitchFamily="34" charset="0"/>
              </a:rPr>
              <a:t>brassicola</a:t>
            </a:r>
            <a:endParaRPr lang="en-US" sz="2800" i="1" dirty="0">
              <a:cs typeface="Arial" panose="020B0604020202020204" pitchFamily="34" charset="0"/>
            </a:endParaRPr>
          </a:p>
          <a:p>
            <a:pPr marL="342900" indent="-342900">
              <a:spcBef>
                <a:spcPts val="600"/>
              </a:spcBef>
              <a:spcAft>
                <a:spcPts val="0"/>
              </a:spcAft>
              <a:buFont typeface="Arial" panose="020B0604020202020204" pitchFamily="34" charset="0"/>
              <a:buChar char="•"/>
            </a:pPr>
            <a:r>
              <a:rPr lang="en-US" sz="2800" dirty="0">
                <a:cs typeface="Arial" panose="020B0604020202020204" pitchFamily="34" charset="0"/>
              </a:rPr>
              <a:t>Damage symptoms first seen in western Canada in 2012</a:t>
            </a:r>
          </a:p>
          <a:p>
            <a:pPr marL="342900" indent="-342900">
              <a:spcBef>
                <a:spcPts val="600"/>
              </a:spcBef>
              <a:spcAft>
                <a:spcPts val="0"/>
              </a:spcAft>
              <a:buFont typeface="Arial" panose="020B0604020202020204" pitchFamily="34" charset="0"/>
              <a:buChar char="•"/>
            </a:pPr>
            <a:r>
              <a:rPr lang="en-US" sz="2800" dirty="0">
                <a:cs typeface="Arial" panose="020B0604020202020204" pitchFamily="34" charset="0"/>
              </a:rPr>
              <a:t>Species first identified in 2016</a:t>
            </a:r>
          </a:p>
          <a:p>
            <a:pPr>
              <a:spcBef>
                <a:spcPts val="600"/>
              </a:spcBef>
              <a:spcAft>
                <a:spcPts val="0"/>
              </a:spcAft>
            </a:pPr>
            <a:endParaRPr lang="en-US" dirty="0"/>
          </a:p>
        </p:txBody>
      </p:sp>
      <p:pic>
        <p:nvPicPr>
          <p:cNvPr id="8" name="Picture 7" descr="A picture containing website&#10;&#10;Description automatically generated">
            <a:extLst>
              <a:ext uri="{FF2B5EF4-FFF2-40B4-BE49-F238E27FC236}">
                <a16:creationId xmlns:a16="http://schemas.microsoft.com/office/drawing/2014/main" id="{C8B8C834-2F4A-1A03-E023-909BD3E3503C}"/>
              </a:ext>
            </a:extLst>
          </p:cNvPr>
          <p:cNvPicPr>
            <a:picLocks noChangeAspect="1"/>
          </p:cNvPicPr>
          <p:nvPr/>
        </p:nvPicPr>
        <p:blipFill rotWithShape="1">
          <a:blip r:embed="rId3"/>
          <a:srcRect r="50000" b="63080"/>
          <a:stretch/>
        </p:blipFill>
        <p:spPr>
          <a:xfrm>
            <a:off x="3177333" y="4068982"/>
            <a:ext cx="2878281" cy="2232520"/>
          </a:xfrm>
          <a:prstGeom prst="rect">
            <a:avLst/>
          </a:prstGeom>
        </p:spPr>
      </p:pic>
      <p:pic>
        <p:nvPicPr>
          <p:cNvPr id="4" name="Content Placeholder 5" descr="A picture containing plant, flower, different&#10;&#10;Description automatically generated">
            <a:extLst>
              <a:ext uri="{FF2B5EF4-FFF2-40B4-BE49-F238E27FC236}">
                <a16:creationId xmlns:a16="http://schemas.microsoft.com/office/drawing/2014/main" id="{47C36927-9EDF-93D3-E6D6-9AD9307886A4}"/>
              </a:ext>
            </a:extLst>
          </p:cNvPr>
          <p:cNvPicPr>
            <a:picLocks noChangeAspect="1"/>
          </p:cNvPicPr>
          <p:nvPr/>
        </p:nvPicPr>
        <p:blipFill>
          <a:blip r:embed="rId4"/>
          <a:stretch>
            <a:fillRect/>
          </a:stretch>
        </p:blipFill>
        <p:spPr>
          <a:xfrm>
            <a:off x="6136387" y="2092205"/>
            <a:ext cx="5583232" cy="4189100"/>
          </a:xfrm>
          <a:prstGeom prst="rect">
            <a:avLst/>
          </a:prstGeom>
        </p:spPr>
      </p:pic>
      <p:sp>
        <p:nvSpPr>
          <p:cNvPr id="10" name="TextBox 9">
            <a:extLst>
              <a:ext uri="{FF2B5EF4-FFF2-40B4-BE49-F238E27FC236}">
                <a16:creationId xmlns:a16="http://schemas.microsoft.com/office/drawing/2014/main" id="{CC68678F-632A-AB68-62B0-662D6F40F876}"/>
              </a:ext>
            </a:extLst>
          </p:cNvPr>
          <p:cNvSpPr txBox="1"/>
          <p:nvPr/>
        </p:nvSpPr>
        <p:spPr>
          <a:xfrm>
            <a:off x="6587320" y="5973528"/>
            <a:ext cx="2038956" cy="307777"/>
          </a:xfrm>
          <a:prstGeom prst="rect">
            <a:avLst/>
          </a:prstGeom>
          <a:noFill/>
        </p:spPr>
        <p:txBody>
          <a:bodyPr wrap="none" rtlCol="0">
            <a:spAutoFit/>
          </a:bodyPr>
          <a:lstStyle/>
          <a:p>
            <a:r>
              <a:rPr lang="en-US" sz="1400" dirty="0"/>
              <a:t>Source: Mori et al. (2019)</a:t>
            </a:r>
          </a:p>
        </p:txBody>
      </p:sp>
    </p:spTree>
    <p:extLst>
      <p:ext uri="{BB962C8B-B14F-4D97-AF65-F5344CB8AC3E}">
        <p14:creationId xmlns:p14="http://schemas.microsoft.com/office/powerpoint/2010/main" val="958629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A2170-EF7E-A0F2-B0A9-DBD876F434F5}"/>
              </a:ext>
            </a:extLst>
          </p:cNvPr>
          <p:cNvSpPr>
            <a:spLocks noGrp="1"/>
          </p:cNvSpPr>
          <p:nvPr>
            <p:ph type="title"/>
          </p:nvPr>
        </p:nvSpPr>
        <p:spPr/>
        <p:txBody>
          <a:bodyPr/>
          <a:lstStyle/>
          <a:p>
            <a:r>
              <a:rPr lang="en-US" dirty="0"/>
              <a:t>Differentiation</a:t>
            </a:r>
            <a:r>
              <a:rPr lang="en-US" baseline="0" dirty="0"/>
              <a:t> from Swede Midge</a:t>
            </a:r>
            <a:endParaRPr lang="en-US" dirty="0"/>
          </a:p>
        </p:txBody>
      </p:sp>
      <p:pic>
        <p:nvPicPr>
          <p:cNvPr id="4" name="Picture 3" descr="A picture containing website&#10;&#10;Description automatically generated">
            <a:extLst>
              <a:ext uri="{FF2B5EF4-FFF2-40B4-BE49-F238E27FC236}">
                <a16:creationId xmlns:a16="http://schemas.microsoft.com/office/drawing/2014/main" id="{9991E37C-D2EE-316D-E7F5-E067CCB207F0}"/>
              </a:ext>
            </a:extLst>
          </p:cNvPr>
          <p:cNvPicPr>
            <a:picLocks noChangeAspect="1"/>
          </p:cNvPicPr>
          <p:nvPr/>
        </p:nvPicPr>
        <p:blipFill rotWithShape="1">
          <a:blip r:embed="rId3"/>
          <a:srcRect l="5571" r="50177" b="63735"/>
          <a:stretch/>
        </p:blipFill>
        <p:spPr>
          <a:xfrm>
            <a:off x="1387592" y="1825843"/>
            <a:ext cx="4443437" cy="3824996"/>
          </a:xfrm>
          <a:prstGeom prst="rect">
            <a:avLst/>
          </a:prstGeom>
        </p:spPr>
      </p:pic>
      <p:pic>
        <p:nvPicPr>
          <p:cNvPr id="11" name="Graphic 10" descr="Female with solid fill">
            <a:extLst>
              <a:ext uri="{FF2B5EF4-FFF2-40B4-BE49-F238E27FC236}">
                <a16:creationId xmlns:a16="http://schemas.microsoft.com/office/drawing/2014/main" id="{47EF3D12-DF03-C353-274E-8D26A9A678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46629" y="2516918"/>
            <a:ext cx="584775" cy="584775"/>
          </a:xfrm>
          <a:prstGeom prst="rect">
            <a:avLst/>
          </a:prstGeom>
        </p:spPr>
      </p:pic>
      <p:sp>
        <p:nvSpPr>
          <p:cNvPr id="12" name="Rectangle 11">
            <a:extLst>
              <a:ext uri="{FF2B5EF4-FFF2-40B4-BE49-F238E27FC236}">
                <a16:creationId xmlns:a16="http://schemas.microsoft.com/office/drawing/2014/main" id="{B327EAF4-2BCA-E2AB-8FFA-8718C75E9898}"/>
              </a:ext>
            </a:extLst>
          </p:cNvPr>
          <p:cNvSpPr/>
          <p:nvPr/>
        </p:nvSpPr>
        <p:spPr>
          <a:xfrm>
            <a:off x="6360972" y="1794043"/>
            <a:ext cx="5073004" cy="38249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Up close view of swede midge, approximately 2 mm in length.">
            <a:extLst>
              <a:ext uri="{FF2B5EF4-FFF2-40B4-BE49-F238E27FC236}">
                <a16:creationId xmlns:a16="http://schemas.microsoft.com/office/drawing/2014/main" id="{63BD2F5B-D073-830B-C523-FF129C83F6F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376" r="27797" b="3071"/>
          <a:stretch/>
        </p:blipFill>
        <p:spPr bwMode="auto">
          <a:xfrm>
            <a:off x="6304430" y="1832296"/>
            <a:ext cx="4064299" cy="3818543"/>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8" descr="Male with solid fill">
            <a:extLst>
              <a:ext uri="{FF2B5EF4-FFF2-40B4-BE49-F238E27FC236}">
                <a16:creationId xmlns:a16="http://schemas.microsoft.com/office/drawing/2014/main" id="{FBF8ED27-0FE7-8004-C990-899E575B5287}"/>
              </a:ext>
            </a:extLst>
          </p:cNvPr>
          <p:cNvSpPr>
            <a:spLocks noChangeAspect="1"/>
          </p:cNvSpPr>
          <p:nvPr/>
        </p:nvSpPr>
        <p:spPr>
          <a:xfrm>
            <a:off x="9732204" y="2575250"/>
            <a:ext cx="404509" cy="404509"/>
          </a:xfrm>
          <a:custGeom>
            <a:avLst/>
            <a:gdLst>
              <a:gd name="connsiteX0" fmla="*/ 70702 w 560211"/>
              <a:gd name="connsiteY0" fmla="*/ 147026 h 560211"/>
              <a:gd name="connsiteX1" fmla="*/ 70702 w 560211"/>
              <a:gd name="connsiteY1" fmla="*/ 489509 h 560211"/>
              <a:gd name="connsiteX2" fmla="*/ 413186 w 560211"/>
              <a:gd name="connsiteY2" fmla="*/ 489509 h 560211"/>
              <a:gd name="connsiteX3" fmla="*/ 430483 w 560211"/>
              <a:gd name="connsiteY3" fmla="*/ 166053 h 560211"/>
              <a:gd name="connsiteX4" fmla="*/ 510914 w 560211"/>
              <a:gd name="connsiteY4" fmla="*/ 85621 h 560211"/>
              <a:gd name="connsiteX5" fmla="*/ 560211 w 560211"/>
              <a:gd name="connsiteY5" fmla="*/ 134918 h 560211"/>
              <a:gd name="connsiteX6" fmla="*/ 560211 w 560211"/>
              <a:gd name="connsiteY6" fmla="*/ 0 h 560211"/>
              <a:gd name="connsiteX7" fmla="*/ 425294 w 560211"/>
              <a:gd name="connsiteY7" fmla="*/ 0 h 560211"/>
              <a:gd name="connsiteX8" fmla="*/ 474590 w 560211"/>
              <a:gd name="connsiteY8" fmla="*/ 49297 h 560211"/>
              <a:gd name="connsiteX9" fmla="*/ 394159 w 560211"/>
              <a:gd name="connsiteY9" fmla="*/ 129729 h 560211"/>
              <a:gd name="connsiteX10" fmla="*/ 70702 w 560211"/>
              <a:gd name="connsiteY10" fmla="*/ 147026 h 560211"/>
              <a:gd name="connsiteX11" fmla="*/ 376862 w 560211"/>
              <a:gd name="connsiteY11" fmla="*/ 452320 h 560211"/>
              <a:gd name="connsiteX12" fmla="*/ 107891 w 560211"/>
              <a:gd name="connsiteY12" fmla="*/ 452320 h 560211"/>
              <a:gd name="connsiteX13" fmla="*/ 107891 w 560211"/>
              <a:gd name="connsiteY13" fmla="*/ 183350 h 560211"/>
              <a:gd name="connsiteX14" fmla="*/ 376862 w 560211"/>
              <a:gd name="connsiteY14" fmla="*/ 183350 h 560211"/>
              <a:gd name="connsiteX15" fmla="*/ 376862 w 560211"/>
              <a:gd name="connsiteY15" fmla="*/ 452320 h 560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0211" h="560211">
                <a:moveTo>
                  <a:pt x="70702" y="147026"/>
                </a:moveTo>
                <a:cubicBezTo>
                  <a:pt x="-23567" y="241295"/>
                  <a:pt x="-23567" y="395240"/>
                  <a:pt x="70702" y="489509"/>
                </a:cubicBezTo>
                <a:cubicBezTo>
                  <a:pt x="164972" y="583779"/>
                  <a:pt x="318916" y="583779"/>
                  <a:pt x="413186" y="489509"/>
                </a:cubicBezTo>
                <a:cubicBezTo>
                  <a:pt x="501401" y="401294"/>
                  <a:pt x="507455" y="261187"/>
                  <a:pt x="430483" y="166053"/>
                </a:cubicBezTo>
                <a:lnTo>
                  <a:pt x="510914" y="85621"/>
                </a:lnTo>
                <a:lnTo>
                  <a:pt x="560211" y="134918"/>
                </a:lnTo>
                <a:lnTo>
                  <a:pt x="560211" y="0"/>
                </a:lnTo>
                <a:lnTo>
                  <a:pt x="425294" y="0"/>
                </a:lnTo>
                <a:lnTo>
                  <a:pt x="474590" y="49297"/>
                </a:lnTo>
                <a:lnTo>
                  <a:pt x="394159" y="129729"/>
                </a:lnTo>
                <a:cubicBezTo>
                  <a:pt x="299024" y="52756"/>
                  <a:pt x="158918" y="58810"/>
                  <a:pt x="70702" y="147026"/>
                </a:cubicBezTo>
                <a:close/>
                <a:moveTo>
                  <a:pt x="376862" y="452320"/>
                </a:moveTo>
                <a:cubicBezTo>
                  <a:pt x="302484" y="526698"/>
                  <a:pt x="182269" y="526698"/>
                  <a:pt x="107891" y="452320"/>
                </a:cubicBezTo>
                <a:cubicBezTo>
                  <a:pt x="33513" y="377943"/>
                  <a:pt x="33513" y="257727"/>
                  <a:pt x="107891" y="183350"/>
                </a:cubicBezTo>
                <a:cubicBezTo>
                  <a:pt x="182269" y="108972"/>
                  <a:pt x="302484" y="108972"/>
                  <a:pt x="376862" y="183350"/>
                </a:cubicBezTo>
                <a:cubicBezTo>
                  <a:pt x="451239" y="257727"/>
                  <a:pt x="450374" y="378808"/>
                  <a:pt x="376862" y="452320"/>
                </a:cubicBezTo>
                <a:close/>
              </a:path>
            </a:pathLst>
          </a:custGeom>
          <a:solidFill>
            <a:srgbClr val="000000"/>
          </a:solidFill>
          <a:ln w="8632" cap="flat">
            <a:noFill/>
            <a:prstDash val="solid"/>
            <a:miter/>
          </a:ln>
        </p:spPr>
        <p:txBody>
          <a:bodyPr rtlCol="0" anchor="ctr"/>
          <a:lstStyle/>
          <a:p>
            <a:endParaRPr lang="en-US"/>
          </a:p>
        </p:txBody>
      </p:sp>
      <p:sp>
        <p:nvSpPr>
          <p:cNvPr id="15" name="TextBox 14">
            <a:extLst>
              <a:ext uri="{FF2B5EF4-FFF2-40B4-BE49-F238E27FC236}">
                <a16:creationId xmlns:a16="http://schemas.microsoft.com/office/drawing/2014/main" id="{14384CD8-D1D8-5E96-F0D4-FC00E6E4ED46}"/>
              </a:ext>
            </a:extLst>
          </p:cNvPr>
          <p:cNvSpPr txBox="1"/>
          <p:nvPr/>
        </p:nvSpPr>
        <p:spPr>
          <a:xfrm>
            <a:off x="4820598" y="1913541"/>
            <a:ext cx="950901" cy="584775"/>
          </a:xfrm>
          <a:prstGeom prst="rect">
            <a:avLst/>
          </a:prstGeom>
          <a:noFill/>
        </p:spPr>
        <p:txBody>
          <a:bodyPr wrap="none" rtlCol="0">
            <a:spAutoFit/>
          </a:bodyPr>
          <a:lstStyle/>
          <a:p>
            <a:r>
              <a:rPr lang="en-US" sz="3200" b="1" dirty="0"/>
              <a:t>CFM</a:t>
            </a:r>
          </a:p>
        </p:txBody>
      </p:sp>
      <p:sp>
        <p:nvSpPr>
          <p:cNvPr id="16" name="TextBox 15">
            <a:extLst>
              <a:ext uri="{FF2B5EF4-FFF2-40B4-BE49-F238E27FC236}">
                <a16:creationId xmlns:a16="http://schemas.microsoft.com/office/drawing/2014/main" id="{637BFB9D-AD2D-982D-D671-4C5B9A2BB886}"/>
              </a:ext>
            </a:extLst>
          </p:cNvPr>
          <p:cNvSpPr txBox="1"/>
          <p:nvPr/>
        </p:nvSpPr>
        <p:spPr>
          <a:xfrm>
            <a:off x="9525298" y="1986320"/>
            <a:ext cx="737702" cy="584775"/>
          </a:xfrm>
          <a:prstGeom prst="rect">
            <a:avLst/>
          </a:prstGeom>
          <a:noFill/>
        </p:spPr>
        <p:txBody>
          <a:bodyPr wrap="none" rtlCol="0">
            <a:spAutoFit/>
          </a:bodyPr>
          <a:lstStyle/>
          <a:p>
            <a:r>
              <a:rPr lang="en-US" sz="3200" b="1" dirty="0"/>
              <a:t>SM</a:t>
            </a:r>
          </a:p>
        </p:txBody>
      </p:sp>
      <p:sp>
        <p:nvSpPr>
          <p:cNvPr id="18" name="TextBox 17">
            <a:extLst>
              <a:ext uri="{FF2B5EF4-FFF2-40B4-BE49-F238E27FC236}">
                <a16:creationId xmlns:a16="http://schemas.microsoft.com/office/drawing/2014/main" id="{B18D909A-BB40-8CAF-312F-C40AD5727190}"/>
              </a:ext>
            </a:extLst>
          </p:cNvPr>
          <p:cNvSpPr txBox="1"/>
          <p:nvPr/>
        </p:nvSpPr>
        <p:spPr>
          <a:xfrm>
            <a:off x="1375576" y="5719274"/>
            <a:ext cx="10058400" cy="646331"/>
          </a:xfrm>
          <a:prstGeom prst="rect">
            <a:avLst/>
          </a:prstGeom>
          <a:noFill/>
        </p:spPr>
        <p:txBody>
          <a:bodyPr wrap="square">
            <a:spAutoFit/>
          </a:bodyPr>
          <a:lstStyle/>
          <a:p>
            <a:pPr>
              <a:buClr>
                <a:schemeClr val="tx1"/>
              </a:buClr>
            </a:pPr>
            <a:r>
              <a:rPr lang="en-US" sz="1800" dirty="0">
                <a:cs typeface="Arial" panose="020B0604020202020204" pitchFamily="34" charset="0"/>
              </a:rPr>
              <a:t>Mori, B. et al. (2019). A new species of </a:t>
            </a:r>
            <a:r>
              <a:rPr lang="en-US" sz="1800" i="1" dirty="0" err="1">
                <a:cs typeface="Arial" panose="020B0604020202020204" pitchFamily="34" charset="0"/>
              </a:rPr>
              <a:t>Contarinia</a:t>
            </a:r>
            <a:r>
              <a:rPr lang="en-US" sz="1800" dirty="0">
                <a:cs typeface="Arial" panose="020B0604020202020204" pitchFamily="34" charset="0"/>
              </a:rPr>
              <a:t> </a:t>
            </a:r>
            <a:r>
              <a:rPr lang="en-US" sz="1800" dirty="0" err="1">
                <a:cs typeface="Arial" panose="020B0604020202020204" pitchFamily="34" charset="0"/>
              </a:rPr>
              <a:t>Rondani</a:t>
            </a:r>
            <a:r>
              <a:rPr lang="en-US" sz="1800" dirty="0">
                <a:cs typeface="Arial" panose="020B0604020202020204" pitchFamily="34" charset="0"/>
              </a:rPr>
              <a:t> (Diptera: </a:t>
            </a:r>
            <a:r>
              <a:rPr lang="en-US" sz="1800" dirty="0" err="1">
                <a:cs typeface="Arial" panose="020B0604020202020204" pitchFamily="34" charset="0"/>
              </a:rPr>
              <a:t>Cecidomyiidae</a:t>
            </a:r>
            <a:r>
              <a:rPr lang="en-US" sz="1800" dirty="0">
                <a:cs typeface="Arial" panose="020B0604020202020204" pitchFamily="34" charset="0"/>
              </a:rPr>
              <a:t>) that induces flower galls on canola (Brassicaceae) in the Canadian prairies. The Canadian Entomologist 151(2):131-148.</a:t>
            </a:r>
          </a:p>
        </p:txBody>
      </p:sp>
      <p:sp>
        <p:nvSpPr>
          <p:cNvPr id="6" name="TextBox 5">
            <a:extLst>
              <a:ext uri="{FF2B5EF4-FFF2-40B4-BE49-F238E27FC236}">
                <a16:creationId xmlns:a16="http://schemas.microsoft.com/office/drawing/2014/main" id="{F47C6ECB-EFDC-6860-C49F-976216101946}"/>
              </a:ext>
            </a:extLst>
          </p:cNvPr>
          <p:cNvSpPr txBox="1"/>
          <p:nvPr/>
        </p:nvSpPr>
        <p:spPr>
          <a:xfrm>
            <a:off x="5475389" y="5354936"/>
            <a:ext cx="4787611" cy="307777"/>
          </a:xfrm>
          <a:prstGeom prst="rect">
            <a:avLst/>
          </a:prstGeom>
          <a:noFill/>
        </p:spPr>
        <p:txBody>
          <a:bodyPr wrap="square" rtlCol="0">
            <a:spAutoFit/>
          </a:bodyPr>
          <a:lstStyle/>
          <a:p>
            <a:pPr algn="r"/>
            <a:r>
              <a:rPr lang="en-US" sz="1400" dirty="0"/>
              <a:t>Photo: Susan Ellis, USDA APHIS PPQ, Bugwood.org</a:t>
            </a:r>
          </a:p>
        </p:txBody>
      </p:sp>
      <p:sp>
        <p:nvSpPr>
          <p:cNvPr id="7" name="TextBox 6">
            <a:extLst>
              <a:ext uri="{FF2B5EF4-FFF2-40B4-BE49-F238E27FC236}">
                <a16:creationId xmlns:a16="http://schemas.microsoft.com/office/drawing/2014/main" id="{394CDBFE-0FE8-EC88-D661-116F465E6981}"/>
              </a:ext>
            </a:extLst>
          </p:cNvPr>
          <p:cNvSpPr txBox="1"/>
          <p:nvPr/>
        </p:nvSpPr>
        <p:spPr>
          <a:xfrm>
            <a:off x="1409372" y="5377769"/>
            <a:ext cx="2038956" cy="307777"/>
          </a:xfrm>
          <a:prstGeom prst="rect">
            <a:avLst/>
          </a:prstGeom>
          <a:noFill/>
        </p:spPr>
        <p:txBody>
          <a:bodyPr wrap="none" rtlCol="0">
            <a:spAutoFit/>
          </a:bodyPr>
          <a:lstStyle/>
          <a:p>
            <a:r>
              <a:rPr lang="en-US" sz="1400" dirty="0"/>
              <a:t>Source: Mori et al. (2019)</a:t>
            </a:r>
          </a:p>
        </p:txBody>
      </p:sp>
    </p:spTree>
    <p:extLst>
      <p:ext uri="{BB962C8B-B14F-4D97-AF65-F5344CB8AC3E}">
        <p14:creationId xmlns:p14="http://schemas.microsoft.com/office/powerpoint/2010/main" val="3101227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2C973-271A-CC69-47D5-FD3F2F856A6A}"/>
              </a:ext>
            </a:extLst>
          </p:cNvPr>
          <p:cNvSpPr>
            <a:spLocks noGrp="1"/>
          </p:cNvSpPr>
          <p:nvPr>
            <p:ph type="title"/>
          </p:nvPr>
        </p:nvSpPr>
        <p:spPr/>
        <p:txBody>
          <a:bodyPr/>
          <a:lstStyle/>
          <a:p>
            <a:r>
              <a:rPr lang="en-US" dirty="0"/>
              <a:t>Damage symptoms</a:t>
            </a:r>
            <a:r>
              <a:rPr lang="en-US" baseline="0" dirty="0"/>
              <a:t> in Western Canada</a:t>
            </a:r>
            <a:endParaRPr lang="en-US" dirty="0"/>
          </a:p>
        </p:txBody>
      </p:sp>
      <p:pic>
        <p:nvPicPr>
          <p:cNvPr id="6" name="Content Placeholder 5" descr="A picture containing plant, flower, different&#10;&#10;Description automatically generated">
            <a:extLst>
              <a:ext uri="{FF2B5EF4-FFF2-40B4-BE49-F238E27FC236}">
                <a16:creationId xmlns:a16="http://schemas.microsoft.com/office/drawing/2014/main" id="{0C581E73-7866-2727-AA3D-2B0FBAE4A988}"/>
              </a:ext>
            </a:extLst>
          </p:cNvPr>
          <p:cNvPicPr>
            <a:picLocks noGrp="1" noChangeAspect="1"/>
          </p:cNvPicPr>
          <p:nvPr>
            <p:ph sz="half" idx="1"/>
          </p:nvPr>
        </p:nvPicPr>
        <p:blipFill>
          <a:blip r:embed="rId3"/>
          <a:stretch>
            <a:fillRect/>
          </a:stretch>
        </p:blipFill>
        <p:spPr>
          <a:xfrm>
            <a:off x="833120" y="1806904"/>
            <a:ext cx="5987330" cy="4492295"/>
          </a:xfrm>
        </p:spPr>
      </p:pic>
      <p:sp>
        <p:nvSpPr>
          <p:cNvPr id="4" name="Content Placeholder 3">
            <a:extLst>
              <a:ext uri="{FF2B5EF4-FFF2-40B4-BE49-F238E27FC236}">
                <a16:creationId xmlns:a16="http://schemas.microsoft.com/office/drawing/2014/main" id="{3DF86A36-4795-64B9-4056-481FF2AE84A4}"/>
              </a:ext>
            </a:extLst>
          </p:cNvPr>
          <p:cNvSpPr>
            <a:spLocks noGrp="1"/>
          </p:cNvSpPr>
          <p:nvPr>
            <p:ph sz="half" idx="2"/>
          </p:nvPr>
        </p:nvSpPr>
        <p:spPr>
          <a:xfrm>
            <a:off x="7000240" y="1845735"/>
            <a:ext cx="4246880" cy="4023360"/>
          </a:xfrm>
        </p:spPr>
        <p:txBody>
          <a:bodyPr>
            <a:normAutofit/>
          </a:bodyPr>
          <a:lstStyle/>
          <a:p>
            <a:r>
              <a:rPr lang="en-US" sz="2400" b="1" dirty="0"/>
              <a:t>A -</a:t>
            </a:r>
            <a:r>
              <a:rPr lang="en-US" sz="2400" dirty="0"/>
              <a:t> flower galls (arrows) </a:t>
            </a:r>
          </a:p>
          <a:p>
            <a:r>
              <a:rPr lang="en-US" sz="2400" b="1" dirty="0"/>
              <a:t>B -</a:t>
            </a:r>
            <a:r>
              <a:rPr lang="en-US" sz="2400" dirty="0"/>
              <a:t> black, necrotic lesions on style 	(arrows indicate larvae)</a:t>
            </a:r>
          </a:p>
          <a:p>
            <a:r>
              <a:rPr lang="en-US" sz="2400" b="1" dirty="0"/>
              <a:t>C -</a:t>
            </a:r>
            <a:r>
              <a:rPr lang="en-US" sz="2400" dirty="0"/>
              <a:t> dried, older flower galls</a:t>
            </a:r>
          </a:p>
          <a:p>
            <a:endParaRPr lang="en-US" sz="2400" dirty="0"/>
          </a:p>
          <a:p>
            <a:r>
              <a:rPr lang="en-US" sz="2400" dirty="0"/>
              <a:t>Galled flowers are the only observed damage symptom from CFM infestation of canola</a:t>
            </a:r>
          </a:p>
        </p:txBody>
      </p:sp>
      <p:sp>
        <p:nvSpPr>
          <p:cNvPr id="9" name="TextBox 8">
            <a:extLst>
              <a:ext uri="{FF2B5EF4-FFF2-40B4-BE49-F238E27FC236}">
                <a16:creationId xmlns:a16="http://schemas.microsoft.com/office/drawing/2014/main" id="{61C4C6B7-B7CA-3391-AAAC-E430767434B0}"/>
              </a:ext>
            </a:extLst>
          </p:cNvPr>
          <p:cNvSpPr txBox="1"/>
          <p:nvPr/>
        </p:nvSpPr>
        <p:spPr>
          <a:xfrm>
            <a:off x="8980375" y="5988612"/>
            <a:ext cx="2549288" cy="369332"/>
          </a:xfrm>
          <a:prstGeom prst="rect">
            <a:avLst/>
          </a:prstGeom>
          <a:noFill/>
        </p:spPr>
        <p:txBody>
          <a:bodyPr wrap="none" rtlCol="0">
            <a:spAutoFit/>
          </a:bodyPr>
          <a:lstStyle/>
          <a:p>
            <a:r>
              <a:rPr lang="en-US" dirty="0"/>
              <a:t>Source: Mori et al. (2019)</a:t>
            </a:r>
          </a:p>
        </p:txBody>
      </p:sp>
    </p:spTree>
    <p:extLst>
      <p:ext uri="{BB962C8B-B14F-4D97-AF65-F5344CB8AC3E}">
        <p14:creationId xmlns:p14="http://schemas.microsoft.com/office/powerpoint/2010/main" val="2143535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47E7-08EF-36AF-12C7-BB97088256CF}"/>
              </a:ext>
            </a:extLst>
          </p:cNvPr>
          <p:cNvSpPr>
            <a:spLocks noGrp="1"/>
          </p:cNvSpPr>
          <p:nvPr>
            <p:ph type="title"/>
          </p:nvPr>
        </p:nvSpPr>
        <p:spPr/>
        <p:txBody>
          <a:bodyPr/>
          <a:lstStyle/>
          <a:p>
            <a:r>
              <a:rPr lang="en-US" dirty="0"/>
              <a:t>Flower galls </a:t>
            </a:r>
          </a:p>
        </p:txBody>
      </p:sp>
      <p:sp>
        <p:nvSpPr>
          <p:cNvPr id="4" name="Content Placeholder 3">
            <a:extLst>
              <a:ext uri="{FF2B5EF4-FFF2-40B4-BE49-F238E27FC236}">
                <a16:creationId xmlns:a16="http://schemas.microsoft.com/office/drawing/2014/main" id="{BDC281FA-4E3B-FDB6-65C5-5C1C9E86153F}"/>
              </a:ext>
            </a:extLst>
          </p:cNvPr>
          <p:cNvSpPr>
            <a:spLocks noGrp="1"/>
          </p:cNvSpPr>
          <p:nvPr>
            <p:ph sz="half" idx="2"/>
          </p:nvPr>
        </p:nvSpPr>
        <p:spPr>
          <a:xfrm>
            <a:off x="1504837" y="2052535"/>
            <a:ext cx="3736307" cy="3420996"/>
          </a:xfrm>
        </p:spPr>
        <p:txBody>
          <a:bodyPr>
            <a:normAutofit/>
          </a:bodyPr>
          <a:lstStyle/>
          <a:p>
            <a:pPr algn="r"/>
            <a:r>
              <a:rPr lang="en-US" sz="2800" b="1" dirty="0"/>
              <a:t>Swede Midge</a:t>
            </a:r>
          </a:p>
          <a:p>
            <a:pPr algn="r"/>
            <a:r>
              <a:rPr lang="en-US" sz="2800" b="1" i="1" dirty="0"/>
              <a:t>‘Caper’ galls</a:t>
            </a:r>
          </a:p>
          <a:p>
            <a:pPr algn="r"/>
            <a:endParaRPr lang="en-US" sz="2800" b="1" dirty="0"/>
          </a:p>
          <a:p>
            <a:pPr algn="r"/>
            <a:r>
              <a:rPr lang="en-US" sz="2800" b="1" dirty="0"/>
              <a:t>Canola Flower Midge</a:t>
            </a:r>
          </a:p>
          <a:p>
            <a:pPr algn="r"/>
            <a:r>
              <a:rPr lang="en-US" sz="2800" b="1" i="1" dirty="0"/>
              <a:t>‘Bottle’ galls</a:t>
            </a:r>
          </a:p>
        </p:txBody>
      </p:sp>
      <p:pic>
        <p:nvPicPr>
          <p:cNvPr id="5" name="Picture 4" descr="A picture containing indoor, fruit, arranged&#10;&#10;Description automatically generated">
            <a:extLst>
              <a:ext uri="{FF2B5EF4-FFF2-40B4-BE49-F238E27FC236}">
                <a16:creationId xmlns:a16="http://schemas.microsoft.com/office/drawing/2014/main" id="{780F2091-BC07-526A-59FF-D8D35D3CC5F2}"/>
              </a:ext>
            </a:extLst>
          </p:cNvPr>
          <p:cNvPicPr>
            <a:picLocks noChangeAspect="1"/>
          </p:cNvPicPr>
          <p:nvPr/>
        </p:nvPicPr>
        <p:blipFill>
          <a:blip r:embed="rId3"/>
          <a:srcRect l="4126" t="6793" r="1415" b="55747"/>
          <a:stretch>
            <a:fillRect/>
          </a:stretch>
        </p:blipFill>
        <p:spPr>
          <a:xfrm>
            <a:off x="5386347" y="3846519"/>
            <a:ext cx="5744584" cy="1627012"/>
          </a:xfrm>
          <a:prstGeom prst="rect">
            <a:avLst/>
          </a:prstGeom>
        </p:spPr>
      </p:pic>
      <p:sp>
        <p:nvSpPr>
          <p:cNvPr id="6" name="TextBox 5">
            <a:extLst>
              <a:ext uri="{FF2B5EF4-FFF2-40B4-BE49-F238E27FC236}">
                <a16:creationId xmlns:a16="http://schemas.microsoft.com/office/drawing/2014/main" id="{585C40E8-6334-FFC8-ABF6-224E977C6E86}"/>
              </a:ext>
            </a:extLst>
          </p:cNvPr>
          <p:cNvSpPr txBox="1"/>
          <p:nvPr/>
        </p:nvSpPr>
        <p:spPr>
          <a:xfrm>
            <a:off x="8980375" y="5988612"/>
            <a:ext cx="2549288" cy="369332"/>
          </a:xfrm>
          <a:prstGeom prst="rect">
            <a:avLst/>
          </a:prstGeom>
          <a:noFill/>
        </p:spPr>
        <p:txBody>
          <a:bodyPr wrap="none" rtlCol="0">
            <a:spAutoFit/>
          </a:bodyPr>
          <a:lstStyle/>
          <a:p>
            <a:r>
              <a:rPr lang="en-US" dirty="0"/>
              <a:t>Source: Mori et al. (2019)</a:t>
            </a:r>
          </a:p>
        </p:txBody>
      </p:sp>
      <p:pic>
        <p:nvPicPr>
          <p:cNvPr id="8" name="Picture 7" descr="A picture containing indoor, fruit, arranged&#10;&#10;Description automatically generated">
            <a:extLst>
              <a:ext uri="{FF2B5EF4-FFF2-40B4-BE49-F238E27FC236}">
                <a16:creationId xmlns:a16="http://schemas.microsoft.com/office/drawing/2014/main" id="{43495DDB-4FF7-96DD-6C80-FFA899CB70AE}"/>
              </a:ext>
            </a:extLst>
          </p:cNvPr>
          <p:cNvPicPr>
            <a:picLocks noChangeAspect="1"/>
          </p:cNvPicPr>
          <p:nvPr/>
        </p:nvPicPr>
        <p:blipFill>
          <a:blip r:embed="rId3"/>
          <a:srcRect l="5559" t="56983" r="-17" b="5558"/>
          <a:stretch>
            <a:fillRect/>
          </a:stretch>
        </p:blipFill>
        <p:spPr>
          <a:xfrm>
            <a:off x="5411097" y="1978433"/>
            <a:ext cx="5744583" cy="1627013"/>
          </a:xfrm>
          <a:prstGeom prst="rect">
            <a:avLst/>
          </a:prstGeom>
        </p:spPr>
      </p:pic>
    </p:spTree>
    <p:extLst>
      <p:ext uri="{BB962C8B-B14F-4D97-AF65-F5344CB8AC3E}">
        <p14:creationId xmlns:p14="http://schemas.microsoft.com/office/powerpoint/2010/main" val="4054685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53F3-55F1-0E64-27B1-EFA8B8C23A77}"/>
              </a:ext>
            </a:extLst>
          </p:cNvPr>
          <p:cNvSpPr>
            <a:spLocks noGrp="1"/>
          </p:cNvSpPr>
          <p:nvPr>
            <p:ph type="title"/>
          </p:nvPr>
        </p:nvSpPr>
        <p:spPr/>
        <p:txBody>
          <a:bodyPr/>
          <a:lstStyle/>
          <a:p>
            <a:r>
              <a:rPr lang="en-US" dirty="0"/>
              <a:t>CFM Damage</a:t>
            </a:r>
          </a:p>
        </p:txBody>
      </p:sp>
      <p:sp>
        <p:nvSpPr>
          <p:cNvPr id="3" name="Content Placeholder 2">
            <a:extLst>
              <a:ext uri="{FF2B5EF4-FFF2-40B4-BE49-F238E27FC236}">
                <a16:creationId xmlns:a16="http://schemas.microsoft.com/office/drawing/2014/main" id="{A2FF03D6-B276-06F8-88E2-144A60E36948}"/>
              </a:ext>
            </a:extLst>
          </p:cNvPr>
          <p:cNvSpPr>
            <a:spLocks noGrp="1"/>
          </p:cNvSpPr>
          <p:nvPr>
            <p:ph idx="1"/>
          </p:nvPr>
        </p:nvSpPr>
        <p:spPr>
          <a:xfrm>
            <a:off x="1097280" y="1845734"/>
            <a:ext cx="6889251" cy="4023360"/>
          </a:xfrm>
        </p:spPr>
        <p:txBody>
          <a:bodyPr>
            <a:normAutofit/>
          </a:bodyPr>
          <a:lstStyle/>
          <a:p>
            <a:pPr>
              <a:buFont typeface="Arial" panose="020B0604020202020204" pitchFamily="34" charset="0"/>
              <a:buChar char="•"/>
            </a:pPr>
            <a:r>
              <a:rPr lang="en-CA" sz="2800" dirty="0"/>
              <a:t> Affected buds fail to flower or produce seed. </a:t>
            </a:r>
          </a:p>
          <a:p>
            <a:pPr>
              <a:buFont typeface="Arial" panose="020B0604020202020204" pitchFamily="34" charset="0"/>
              <a:buChar char="•"/>
            </a:pPr>
            <a:r>
              <a:rPr lang="en-US" sz="2800" dirty="0"/>
              <a:t> Estimate that the infestation of one flower on a raceme by CFM causes a loss of ~9% of the potential yield from that raceme </a:t>
            </a:r>
          </a:p>
          <a:p>
            <a:pPr>
              <a:buFont typeface="Arial" panose="020B0604020202020204" pitchFamily="34" charset="0"/>
              <a:buChar char="•"/>
            </a:pPr>
            <a:r>
              <a:rPr lang="en-US" sz="2800" dirty="0"/>
              <a:t> Therefore, CFM has the potential to cause significant damage to canola</a:t>
            </a:r>
            <a:endParaRPr lang="en-CA" sz="2800" dirty="0"/>
          </a:p>
          <a:p>
            <a:pPr marL="0" indent="0">
              <a:buNone/>
            </a:pPr>
            <a:endParaRPr lang="en-US" dirty="0"/>
          </a:p>
        </p:txBody>
      </p:sp>
      <p:pic>
        <p:nvPicPr>
          <p:cNvPr id="4" name="Content Placeholder 5" descr="A picture containing plant, flower, different&#10;&#10;Description automatically generated">
            <a:extLst>
              <a:ext uri="{FF2B5EF4-FFF2-40B4-BE49-F238E27FC236}">
                <a16:creationId xmlns:a16="http://schemas.microsoft.com/office/drawing/2014/main" id="{1C0A6F08-3AD4-3879-710B-AEDD0C3092AF}"/>
              </a:ext>
            </a:extLst>
          </p:cNvPr>
          <p:cNvPicPr>
            <a:picLocks noChangeAspect="1"/>
          </p:cNvPicPr>
          <p:nvPr/>
        </p:nvPicPr>
        <p:blipFill rotWithShape="1">
          <a:blip r:embed="rId3"/>
          <a:srcRect l="60463" r="6965"/>
          <a:stretch/>
        </p:blipFill>
        <p:spPr>
          <a:xfrm>
            <a:off x="8808333" y="16772"/>
            <a:ext cx="2720051" cy="6265636"/>
          </a:xfrm>
          <a:prstGeom prst="rect">
            <a:avLst/>
          </a:prstGeom>
        </p:spPr>
      </p:pic>
      <p:sp>
        <p:nvSpPr>
          <p:cNvPr id="5" name="TextBox 4">
            <a:extLst>
              <a:ext uri="{FF2B5EF4-FFF2-40B4-BE49-F238E27FC236}">
                <a16:creationId xmlns:a16="http://schemas.microsoft.com/office/drawing/2014/main" id="{7C8885C2-CD55-1C36-3AC7-7ED7DF845302}"/>
              </a:ext>
            </a:extLst>
          </p:cNvPr>
          <p:cNvSpPr txBox="1"/>
          <p:nvPr/>
        </p:nvSpPr>
        <p:spPr>
          <a:xfrm>
            <a:off x="451413" y="5359078"/>
            <a:ext cx="7535118" cy="923330"/>
          </a:xfrm>
          <a:prstGeom prst="rect">
            <a:avLst/>
          </a:prstGeom>
          <a:noFill/>
        </p:spPr>
        <p:txBody>
          <a:bodyPr wrap="square" rtlCol="0">
            <a:spAutoFit/>
          </a:bodyPr>
          <a:lstStyle/>
          <a:p>
            <a:r>
              <a:rPr lang="en-US" dirty="0" err="1"/>
              <a:t>Vankosky</a:t>
            </a:r>
            <a:r>
              <a:rPr lang="en-US" dirty="0"/>
              <a:t>, M.A. et al. 2022. Distribution and life history of </a:t>
            </a:r>
            <a:r>
              <a:rPr lang="en-US" i="1" dirty="0" err="1"/>
              <a:t>Contarinia</a:t>
            </a:r>
            <a:r>
              <a:rPr lang="en-US" i="1" dirty="0"/>
              <a:t> </a:t>
            </a:r>
            <a:r>
              <a:rPr lang="en-US" i="1" dirty="0" err="1"/>
              <a:t>brassicola</a:t>
            </a:r>
            <a:r>
              <a:rPr lang="en-US" i="1" dirty="0"/>
              <a:t> </a:t>
            </a:r>
            <a:r>
              <a:rPr lang="en-US" dirty="0"/>
              <a:t>(Diptera: </a:t>
            </a:r>
            <a:r>
              <a:rPr lang="en-US" dirty="0" err="1"/>
              <a:t>Cecidomyiidae</a:t>
            </a:r>
            <a:r>
              <a:rPr lang="en-US" dirty="0"/>
              <a:t>) in canola (</a:t>
            </a:r>
            <a:r>
              <a:rPr lang="en-US" i="1" dirty="0"/>
              <a:t>Brassica napus</a:t>
            </a:r>
            <a:r>
              <a:rPr lang="en-US" dirty="0"/>
              <a:t>) grown on the Canadian Prairies. Agricultural and Forest Entomology. DOI: 10.1111/afe.12509</a:t>
            </a:r>
            <a:endParaRPr lang="en-CA" dirty="0"/>
          </a:p>
        </p:txBody>
      </p:sp>
      <p:sp>
        <p:nvSpPr>
          <p:cNvPr id="6" name="TextBox 5">
            <a:extLst>
              <a:ext uri="{FF2B5EF4-FFF2-40B4-BE49-F238E27FC236}">
                <a16:creationId xmlns:a16="http://schemas.microsoft.com/office/drawing/2014/main" id="{EE09EE0E-E106-4762-5AD8-B029778F53D3}"/>
              </a:ext>
            </a:extLst>
          </p:cNvPr>
          <p:cNvSpPr txBox="1"/>
          <p:nvPr/>
        </p:nvSpPr>
        <p:spPr>
          <a:xfrm>
            <a:off x="8980375" y="6277379"/>
            <a:ext cx="2549288" cy="369332"/>
          </a:xfrm>
          <a:prstGeom prst="rect">
            <a:avLst/>
          </a:prstGeom>
          <a:noFill/>
        </p:spPr>
        <p:txBody>
          <a:bodyPr wrap="none" rtlCol="0">
            <a:spAutoFit/>
          </a:bodyPr>
          <a:lstStyle/>
          <a:p>
            <a:r>
              <a:rPr lang="en-US" dirty="0"/>
              <a:t>Source: Mori et al. (2019)</a:t>
            </a:r>
          </a:p>
        </p:txBody>
      </p:sp>
    </p:spTree>
    <p:extLst>
      <p:ext uri="{BB962C8B-B14F-4D97-AF65-F5344CB8AC3E}">
        <p14:creationId xmlns:p14="http://schemas.microsoft.com/office/powerpoint/2010/main" val="750912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A picture containing indoor, fruit, arranged&#10;&#10;Description automatically generated">
            <a:extLst>
              <a:ext uri="{FF2B5EF4-FFF2-40B4-BE49-F238E27FC236}">
                <a16:creationId xmlns:a16="http://schemas.microsoft.com/office/drawing/2014/main" id="{4C7AAF52-3E20-53A8-6F1A-8D0D8E800136}"/>
              </a:ext>
            </a:extLst>
          </p:cNvPr>
          <p:cNvPicPr>
            <a:picLocks noChangeAspect="1"/>
          </p:cNvPicPr>
          <p:nvPr/>
        </p:nvPicPr>
        <p:blipFill>
          <a:blip r:embed="rId3"/>
          <a:srcRect l="5542" t="14471" r="64564" b="55807"/>
          <a:stretch>
            <a:fillRect/>
          </a:stretch>
        </p:blipFill>
        <p:spPr>
          <a:xfrm>
            <a:off x="1216424" y="1859013"/>
            <a:ext cx="2211066" cy="1569987"/>
          </a:xfrm>
          <a:prstGeom prst="rect">
            <a:avLst/>
          </a:prstGeom>
        </p:spPr>
      </p:pic>
      <p:sp>
        <p:nvSpPr>
          <p:cNvPr id="2" name="Title 1">
            <a:extLst>
              <a:ext uri="{FF2B5EF4-FFF2-40B4-BE49-F238E27FC236}">
                <a16:creationId xmlns:a16="http://schemas.microsoft.com/office/drawing/2014/main" id="{D0B76CCF-1AEA-B6F3-0196-1C547BDDB5A1}"/>
              </a:ext>
            </a:extLst>
          </p:cNvPr>
          <p:cNvSpPr>
            <a:spLocks noGrp="1"/>
          </p:cNvSpPr>
          <p:nvPr>
            <p:ph type="title"/>
          </p:nvPr>
        </p:nvSpPr>
        <p:spPr/>
        <p:txBody>
          <a:bodyPr/>
          <a:lstStyle/>
          <a:p>
            <a:r>
              <a:rPr lang="en-US" dirty="0"/>
              <a:t>Detection</a:t>
            </a:r>
            <a:r>
              <a:rPr lang="en-US" baseline="0" dirty="0"/>
              <a:t> in Ontario</a:t>
            </a:r>
            <a:endParaRPr lang="en-US" dirty="0"/>
          </a:p>
        </p:txBody>
      </p:sp>
      <p:sp>
        <p:nvSpPr>
          <p:cNvPr id="3" name="Content Placeholder 2">
            <a:extLst>
              <a:ext uri="{FF2B5EF4-FFF2-40B4-BE49-F238E27FC236}">
                <a16:creationId xmlns:a16="http://schemas.microsoft.com/office/drawing/2014/main" id="{D831819C-F459-7CD9-7C1C-98E53A6E2059}"/>
              </a:ext>
            </a:extLst>
          </p:cNvPr>
          <p:cNvSpPr>
            <a:spLocks noGrp="1"/>
          </p:cNvSpPr>
          <p:nvPr>
            <p:ph idx="1"/>
          </p:nvPr>
        </p:nvSpPr>
        <p:spPr>
          <a:xfrm>
            <a:off x="3685056" y="1859013"/>
            <a:ext cx="7470624" cy="4023360"/>
          </a:xfrm>
        </p:spPr>
        <p:txBody>
          <a:bodyPr>
            <a:normAutofit/>
          </a:bodyPr>
          <a:lstStyle/>
          <a:p>
            <a:pPr marL="339725" indent="-339725">
              <a:buFont typeface="Arial" panose="020B0604020202020204" pitchFamily="34" charset="0"/>
              <a:buChar char="•"/>
            </a:pPr>
            <a:r>
              <a:rPr lang="en-US" sz="3000" dirty="0"/>
              <a:t>Surveys in Ontario for the CFM bottle galls since 2016 </a:t>
            </a:r>
          </a:p>
          <a:p>
            <a:pPr marL="632333" lvl="1" indent="-339725">
              <a:buFont typeface="Arial" panose="020B0604020202020204" pitchFamily="34" charset="0"/>
              <a:buChar char="•"/>
            </a:pPr>
            <a:r>
              <a:rPr lang="en-US" sz="2600" dirty="0"/>
              <a:t>None seen</a:t>
            </a:r>
          </a:p>
          <a:p>
            <a:pPr marL="632333" lvl="1" indent="-339725">
              <a:buFont typeface="Arial" panose="020B0604020202020204" pitchFamily="34" charset="0"/>
              <a:buChar char="•"/>
            </a:pPr>
            <a:endParaRPr lang="en-US" sz="2600" dirty="0"/>
          </a:p>
          <a:p>
            <a:pPr marL="339725" indent="-339725">
              <a:buFont typeface="Arial" panose="020B0604020202020204" pitchFamily="34" charset="0"/>
              <a:buChar char="•"/>
            </a:pPr>
            <a:r>
              <a:rPr lang="en-US" sz="3000" dirty="0"/>
              <a:t>CFM sex pheromone became available experimentally in 2021 </a:t>
            </a:r>
          </a:p>
          <a:p>
            <a:pPr marL="632333" lvl="1" indent="-339725">
              <a:buFont typeface="Arial" panose="020B0604020202020204" pitchFamily="34" charset="0"/>
              <a:buChar char="•"/>
            </a:pPr>
            <a:r>
              <a:rPr lang="en-US" sz="2600" dirty="0"/>
              <a:t>Trapping at spring canola sites since 2021</a:t>
            </a:r>
          </a:p>
        </p:txBody>
      </p:sp>
      <p:pic>
        <p:nvPicPr>
          <p:cNvPr id="46" name="Picture 45">
            <a:extLst>
              <a:ext uri="{FF2B5EF4-FFF2-40B4-BE49-F238E27FC236}">
                <a16:creationId xmlns:a16="http://schemas.microsoft.com/office/drawing/2014/main" id="{B1D91E8B-AC69-B383-171E-FA0A553998D7}"/>
              </a:ext>
            </a:extLst>
          </p:cNvPr>
          <p:cNvPicPr>
            <a:picLocks noChangeAspect="1"/>
          </p:cNvPicPr>
          <p:nvPr/>
        </p:nvPicPr>
        <p:blipFill>
          <a:blip r:embed="rId4"/>
          <a:srcRect l="19039" r="19234" b="4148"/>
          <a:stretch>
            <a:fillRect/>
          </a:stretch>
        </p:blipFill>
        <p:spPr>
          <a:xfrm>
            <a:off x="1216424" y="3697050"/>
            <a:ext cx="2211066" cy="1932884"/>
          </a:xfrm>
          <a:prstGeom prst="rect">
            <a:avLst/>
          </a:prstGeom>
        </p:spPr>
      </p:pic>
      <p:pic>
        <p:nvPicPr>
          <p:cNvPr id="42" name="Graphic 41" descr="Checkbox Crossed outline">
            <a:extLst>
              <a:ext uri="{FF2B5EF4-FFF2-40B4-BE49-F238E27FC236}">
                <a16:creationId xmlns:a16="http://schemas.microsoft.com/office/drawing/2014/main" id="{F8C8E885-E258-DA99-0EEA-199B002C94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25551" y="2005409"/>
            <a:ext cx="1277193" cy="1277193"/>
          </a:xfrm>
          <a:prstGeom prst="rect">
            <a:avLst/>
          </a:prstGeom>
        </p:spPr>
      </p:pic>
      <p:pic>
        <p:nvPicPr>
          <p:cNvPr id="50" name="Graphic 49" descr="Checkbox Checked outline">
            <a:extLst>
              <a:ext uri="{FF2B5EF4-FFF2-40B4-BE49-F238E27FC236}">
                <a16:creationId xmlns:a16="http://schemas.microsoft.com/office/drawing/2014/main" id="{E6EA1114-AC7E-8F46-3A8C-6EC831FDA0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03455" y="4436638"/>
            <a:ext cx="1277192" cy="1277192"/>
          </a:xfrm>
          <a:prstGeom prst="rect">
            <a:avLst/>
          </a:prstGeom>
        </p:spPr>
      </p:pic>
    </p:spTree>
    <p:extLst>
      <p:ext uri="{BB962C8B-B14F-4D97-AF65-F5344CB8AC3E}">
        <p14:creationId xmlns:p14="http://schemas.microsoft.com/office/powerpoint/2010/main" val="188876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3871E-0B61-889E-7E8C-E9901FF922AD}"/>
              </a:ext>
            </a:extLst>
          </p:cNvPr>
          <p:cNvSpPr>
            <a:spLocks noGrp="1"/>
          </p:cNvSpPr>
          <p:nvPr>
            <p:ph type="title"/>
          </p:nvPr>
        </p:nvSpPr>
        <p:spPr/>
        <p:txBody>
          <a:bodyPr/>
          <a:lstStyle/>
          <a:p>
            <a:r>
              <a:rPr lang="en-US" dirty="0"/>
              <a:t>Research objectives</a:t>
            </a:r>
          </a:p>
        </p:txBody>
      </p:sp>
      <p:sp>
        <p:nvSpPr>
          <p:cNvPr id="3" name="Content Placeholder 2">
            <a:extLst>
              <a:ext uri="{FF2B5EF4-FFF2-40B4-BE49-F238E27FC236}">
                <a16:creationId xmlns:a16="http://schemas.microsoft.com/office/drawing/2014/main" id="{4B906F9D-D546-6F97-CE53-94BBF19623A7}"/>
              </a:ext>
            </a:extLst>
          </p:cNvPr>
          <p:cNvSpPr>
            <a:spLocks noGrp="1"/>
          </p:cNvSpPr>
          <p:nvPr>
            <p:ph idx="1"/>
          </p:nvPr>
        </p:nvSpPr>
        <p:spPr/>
        <p:txBody>
          <a:bodyPr>
            <a:normAutofit/>
          </a:bodyPr>
          <a:lstStyle/>
          <a:p>
            <a:r>
              <a:rPr lang="en-US" sz="2800" dirty="0"/>
              <a:t>The co-occurrence of these two species in Ontario and their ecological interactions have implications for pest management. </a:t>
            </a:r>
          </a:p>
          <a:p>
            <a:r>
              <a:rPr lang="en-US" sz="2800" dirty="0"/>
              <a:t>Our objectives are </a:t>
            </a:r>
          </a:p>
          <a:p>
            <a:pPr marL="457200" indent="-457200">
              <a:buFont typeface="+mj-lt"/>
              <a:buAutoNum type="arabicPeriod"/>
            </a:pPr>
            <a:r>
              <a:rPr lang="en-US" sz="2800" dirty="0"/>
              <a:t>Determine the </a:t>
            </a:r>
            <a:r>
              <a:rPr lang="en-US" sz="2800" b="1" dirty="0"/>
              <a:t>distribution</a:t>
            </a:r>
            <a:r>
              <a:rPr lang="en-US" sz="2800" dirty="0"/>
              <a:t> of CFM in Ontario, </a:t>
            </a:r>
          </a:p>
          <a:p>
            <a:pPr marL="457200" indent="-457200">
              <a:buFont typeface="+mj-lt"/>
              <a:buAutoNum type="arabicPeriod"/>
            </a:pPr>
            <a:r>
              <a:rPr lang="en-US" sz="2800" dirty="0"/>
              <a:t>Determine the </a:t>
            </a:r>
            <a:r>
              <a:rPr lang="en-US" sz="2800" b="1" dirty="0"/>
              <a:t>phenology</a:t>
            </a:r>
            <a:r>
              <a:rPr lang="en-US" sz="2800" dirty="0"/>
              <a:t> and </a:t>
            </a:r>
            <a:r>
              <a:rPr lang="en-US" sz="2800" b="1" dirty="0"/>
              <a:t>abundance</a:t>
            </a:r>
            <a:r>
              <a:rPr lang="en-US" sz="2800" dirty="0"/>
              <a:t> of CFM in Ontario canola in comparison to SM, </a:t>
            </a:r>
          </a:p>
          <a:p>
            <a:pPr marL="457200" indent="-457200">
              <a:buFont typeface="+mj-lt"/>
              <a:buAutoNum type="arabicPeriod"/>
            </a:pPr>
            <a:r>
              <a:rPr lang="en-US" sz="2800" dirty="0"/>
              <a:t>Determine the </a:t>
            </a:r>
            <a:r>
              <a:rPr lang="en-US" sz="2800" b="1" dirty="0"/>
              <a:t>relative abundance and location of SM and CFM larvae on canola plants</a:t>
            </a:r>
            <a:r>
              <a:rPr lang="en-US" sz="2800" dirty="0"/>
              <a:t>. </a:t>
            </a:r>
          </a:p>
          <a:p>
            <a:endParaRPr lang="en-US" sz="2800" dirty="0"/>
          </a:p>
        </p:txBody>
      </p:sp>
    </p:spTree>
    <p:extLst>
      <p:ext uri="{BB962C8B-B14F-4D97-AF65-F5344CB8AC3E}">
        <p14:creationId xmlns:p14="http://schemas.microsoft.com/office/powerpoint/2010/main" val="2162619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97214-C51A-D9B8-0F97-150720A59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3CA8E-DB5F-94C1-94A3-27BAF9EAA3F6}"/>
              </a:ext>
            </a:extLst>
          </p:cNvPr>
          <p:cNvSpPr>
            <a:spLocks noGrp="1"/>
          </p:cNvSpPr>
          <p:nvPr>
            <p:ph type="title"/>
          </p:nvPr>
        </p:nvSpPr>
        <p:spPr/>
        <p:txBody>
          <a:bodyPr/>
          <a:lstStyle/>
          <a:p>
            <a:r>
              <a:rPr lang="en-US" dirty="0"/>
              <a:t>1. Distribution</a:t>
            </a:r>
            <a:r>
              <a:rPr lang="en-US" baseline="0" dirty="0"/>
              <a:t> in Ontario</a:t>
            </a:r>
            <a:endParaRPr lang="en-US" dirty="0"/>
          </a:p>
        </p:txBody>
      </p:sp>
      <p:sp>
        <p:nvSpPr>
          <p:cNvPr id="3" name="Content Placeholder 2">
            <a:extLst>
              <a:ext uri="{FF2B5EF4-FFF2-40B4-BE49-F238E27FC236}">
                <a16:creationId xmlns:a16="http://schemas.microsoft.com/office/drawing/2014/main" id="{F46464BE-3114-AB1A-08EE-043975C8F301}"/>
              </a:ext>
            </a:extLst>
          </p:cNvPr>
          <p:cNvSpPr>
            <a:spLocks noGrp="1"/>
          </p:cNvSpPr>
          <p:nvPr>
            <p:ph idx="1"/>
          </p:nvPr>
        </p:nvSpPr>
        <p:spPr/>
        <p:txBody>
          <a:bodyPr>
            <a:normAutofit fontScale="92500" lnSpcReduction="20000"/>
          </a:bodyPr>
          <a:lstStyle/>
          <a:p>
            <a:pPr marL="339725" indent="-287338">
              <a:buFont typeface="Arial" panose="020B0604020202020204" pitchFamily="34" charset="0"/>
              <a:buChar char="•"/>
            </a:pPr>
            <a:r>
              <a:rPr lang="en-US" sz="2800" dirty="0"/>
              <a:t>CFM and SM synthetic sex pheromone-baited traps</a:t>
            </a:r>
          </a:p>
          <a:p>
            <a:pPr marL="632333" lvl="1" indent="-287338">
              <a:buFont typeface="Arial" panose="020B0604020202020204" pitchFamily="34" charset="0"/>
              <a:buChar char="•"/>
            </a:pPr>
            <a:r>
              <a:rPr lang="en-US" sz="2600" dirty="0"/>
              <a:t>Unique for each species</a:t>
            </a:r>
          </a:p>
          <a:p>
            <a:pPr marL="632333" lvl="1" indent="-287338">
              <a:buFont typeface="Arial" panose="020B0604020202020204" pitchFamily="34" charset="0"/>
              <a:buChar char="•"/>
            </a:pPr>
            <a:endParaRPr lang="en-US" sz="2600" dirty="0"/>
          </a:p>
          <a:p>
            <a:pPr marL="339725" indent="-287338">
              <a:buFont typeface="Arial" panose="020B0604020202020204" pitchFamily="34" charset="0"/>
              <a:buChar char="•"/>
            </a:pPr>
            <a:r>
              <a:rPr lang="en-US" sz="2800" dirty="0"/>
              <a:t>Spring canola fields – 2021 to 2025</a:t>
            </a:r>
          </a:p>
          <a:p>
            <a:pPr marL="632333" lvl="1" indent="-287338">
              <a:buFont typeface="Arial" panose="020B0604020202020204" pitchFamily="34" charset="0"/>
              <a:buChar char="•"/>
            </a:pPr>
            <a:r>
              <a:rPr lang="en-US" sz="2600" dirty="0"/>
              <a:t>Dufferin, Wellington, and Bruce counties, Kawartha Lakes</a:t>
            </a:r>
          </a:p>
          <a:p>
            <a:pPr marL="344995" lvl="1" indent="0">
              <a:buNone/>
              <a:tabLst>
                <a:tab pos="623888" algn="l"/>
              </a:tabLst>
            </a:pPr>
            <a:r>
              <a:rPr lang="en-US" sz="2600" dirty="0"/>
              <a:t>	region, Timiskaming and Nipissing districts</a:t>
            </a:r>
          </a:p>
          <a:p>
            <a:pPr marL="632333" lvl="1" indent="-287338">
              <a:buFont typeface="Arial" panose="020B0604020202020204" pitchFamily="34" charset="0"/>
              <a:buChar char="•"/>
            </a:pPr>
            <a:endParaRPr lang="en-US" sz="2600" dirty="0"/>
          </a:p>
          <a:p>
            <a:pPr marL="339725" indent="-287338">
              <a:buFont typeface="Arial" panose="020B0604020202020204" pitchFamily="34" charset="0"/>
              <a:buChar char="•"/>
            </a:pPr>
            <a:r>
              <a:rPr lang="en-US" sz="2800" dirty="0"/>
              <a:t>Non-canola sites – 2023 to 2025</a:t>
            </a:r>
          </a:p>
          <a:p>
            <a:pPr marL="632333" lvl="1" indent="-287338">
              <a:buFont typeface="Arial" panose="020B0604020202020204" pitchFamily="34" charset="0"/>
              <a:buChar char="•"/>
            </a:pPr>
            <a:r>
              <a:rPr lang="en-US" sz="2600" dirty="0"/>
              <a:t>2023 – 1 site, U of G Arboretum, Wellington county, naturalized area</a:t>
            </a:r>
          </a:p>
          <a:p>
            <a:pPr marL="632333" lvl="1" indent="-287338">
              <a:buFont typeface="Arial" panose="020B0604020202020204" pitchFamily="34" charset="0"/>
              <a:buChar char="•"/>
            </a:pPr>
            <a:r>
              <a:rPr lang="en-US" sz="2600" dirty="0"/>
              <a:t>2024 – 1 site, Simcoe county, edge of potato field, near military base</a:t>
            </a:r>
          </a:p>
          <a:p>
            <a:pPr marL="632333" lvl="1" indent="-287338">
              <a:buFont typeface="Arial" panose="020B0604020202020204" pitchFamily="34" charset="0"/>
              <a:buChar char="•"/>
            </a:pPr>
            <a:r>
              <a:rPr lang="en-US" sz="2600" dirty="0"/>
              <a:t>2025 – 2 sites, Norfolk county, naturalized area</a:t>
            </a:r>
          </a:p>
        </p:txBody>
      </p:sp>
      <p:pic>
        <p:nvPicPr>
          <p:cNvPr id="4" name="Picture 3">
            <a:extLst>
              <a:ext uri="{FF2B5EF4-FFF2-40B4-BE49-F238E27FC236}">
                <a16:creationId xmlns:a16="http://schemas.microsoft.com/office/drawing/2014/main" id="{57F84E35-44AE-190E-3D97-F0AB5C6464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54" t="6034" r="3720" b="6926"/>
          <a:stretch>
            <a:fillRect/>
          </a:stretch>
        </p:blipFill>
        <p:spPr bwMode="auto">
          <a:xfrm rot="5400000">
            <a:off x="8364184" y="604334"/>
            <a:ext cx="4346089" cy="3309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520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2792F14A-47B0-84E4-B8AF-CB6D7884BAD4}"/>
                  </a:ext>
                </a:extLst>
              </p14:cNvPr>
              <p14:cNvContentPartPr/>
              <p14:nvPr/>
            </p14:nvContentPartPr>
            <p14:xfrm>
              <a:off x="2702400" y="497840"/>
              <a:ext cx="360" cy="360"/>
            </p14:xfrm>
          </p:contentPart>
        </mc:Choice>
        <mc:Fallback xmlns="">
          <p:pic>
            <p:nvPicPr>
              <p:cNvPr id="12" name="Ink 11">
                <a:extLst>
                  <a:ext uri="{FF2B5EF4-FFF2-40B4-BE49-F238E27FC236}">
                    <a16:creationId xmlns:a16="http://schemas.microsoft.com/office/drawing/2014/main" id="{2792F14A-47B0-84E4-B8AF-CB6D7884BAD4}"/>
                  </a:ext>
                </a:extLst>
              </p:cNvPr>
              <p:cNvPicPr/>
              <p:nvPr/>
            </p:nvPicPr>
            <p:blipFill>
              <a:blip r:embed="rId5"/>
              <a:stretch>
                <a:fillRect/>
              </a:stretch>
            </p:blipFill>
            <p:spPr>
              <a:xfrm>
                <a:off x="2696280" y="491720"/>
                <a:ext cx="12600" cy="12600"/>
              </a:xfrm>
              <a:prstGeom prst="rect">
                <a:avLst/>
              </a:prstGeom>
            </p:spPr>
          </p:pic>
        </mc:Fallback>
      </mc:AlternateContent>
      <p:sp>
        <p:nvSpPr>
          <p:cNvPr id="9" name="Content Placeholder 3">
            <a:extLst>
              <a:ext uri="{FF2B5EF4-FFF2-40B4-BE49-F238E27FC236}">
                <a16:creationId xmlns:a16="http://schemas.microsoft.com/office/drawing/2014/main" id="{473F229E-6063-FE93-65D4-7238B9B3995D}"/>
              </a:ext>
            </a:extLst>
          </p:cNvPr>
          <p:cNvSpPr txBox="1">
            <a:spLocks/>
          </p:cNvSpPr>
          <p:nvPr/>
        </p:nvSpPr>
        <p:spPr>
          <a:xfrm>
            <a:off x="1096963" y="2007781"/>
            <a:ext cx="3439592" cy="4023360"/>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66700" indent="-266700">
              <a:buFont typeface="Arial" panose="020B0604020202020204" pitchFamily="34" charset="0"/>
              <a:buChar char="•"/>
            </a:pPr>
            <a:r>
              <a:rPr lang="en-US" sz="2400" dirty="0"/>
              <a:t>CFM found in all sites where pheromone traps were set up</a:t>
            </a:r>
          </a:p>
          <a:p>
            <a:pPr marL="266700" indent="-266700">
              <a:buFont typeface="Arial" panose="020B0604020202020204" pitchFamily="34" charset="0"/>
              <a:buChar char="•"/>
            </a:pPr>
            <a:r>
              <a:rPr lang="en-US" sz="2400" dirty="0"/>
              <a:t>Both species are widely distributed in Ontario</a:t>
            </a:r>
          </a:p>
          <a:p>
            <a:pPr marL="266700" indent="-266700">
              <a:buFont typeface="Arial" panose="020B0604020202020204" pitchFamily="34" charset="0"/>
              <a:buChar char="•"/>
            </a:pPr>
            <a:endParaRPr lang="en-US" sz="2400" dirty="0"/>
          </a:p>
        </p:txBody>
      </p:sp>
      <p:pic>
        <p:nvPicPr>
          <p:cNvPr id="2" name="Picture 1" descr="A map of the united states&#10;&#10;AI-generated content may be incorrect.">
            <a:extLst>
              <a:ext uri="{FF2B5EF4-FFF2-40B4-BE49-F238E27FC236}">
                <a16:creationId xmlns:a16="http://schemas.microsoft.com/office/drawing/2014/main" id="{3DC8469E-5C1E-2019-7508-64DFC283D7A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5662" b="84249" l="21171" r="81077">
                        <a14:foregroundMark x1="26646" y1="57120" x2="28594" y2="57997"/>
                        <a14:foregroundMark x1="21955" y1="55008" x2="24300" y2="56064"/>
                        <a14:foregroundMark x1="22007" y1="49111" x2="22112" y2="53231"/>
                        <a14:foregroundMark x1="38265" y1="80291" x2="34239" y2="82714"/>
                        <a14:foregroundMark x1="34239" y1="82714" x2="37473" y2="83492"/>
                        <a14:foregroundMark x1="74647" y1="72658" x2="79822" y2="72577"/>
                        <a14:foregroundMark x1="79822" y1="72577" x2="81600" y2="53675"/>
                        <a14:foregroundMark x1="81600" y1="53675" x2="80502" y2="38530"/>
                        <a14:foregroundMark x1="80502" y1="38530" x2="76215" y2="36107"/>
                        <a14:foregroundMark x1="76215" y1="36107" x2="21171" y2="36349"/>
                        <a14:foregroundMark x1="21171" y1="36349" x2="21641" y2="44669"/>
                        <a14:foregroundMark x1="21641" y1="44669" x2="21275" y2="47052"/>
                        <a14:foregroundMark x1="21589" y1="35905" x2="26555" y2="36511"/>
                        <a14:foregroundMark x1="26555" y1="36511" x2="43596" y2="36187"/>
                        <a14:foregroundMark x1="43596" y1="36187" x2="48562" y2="36187"/>
                        <a14:foregroundMark x1="48562" y1="36187" x2="51490" y2="39984"/>
                        <a14:foregroundMark x1="51490" y1="39984" x2="51803" y2="41519"/>
                        <a14:foregroundMark x1="21380" y1="35824" x2="39937" y2="34208"/>
                        <a14:foregroundMark x1="39937" y1="34208" x2="77888" y2="35864"/>
                        <a14:foregroundMark x1="77888" y1="35864" x2="79770" y2="69588"/>
                        <a14:foregroundMark x1="79770" y1="69588" x2="76947" y2="72900"/>
                        <a14:foregroundMark x1="21694" y1="38328" x2="23262" y2="34572"/>
                        <a14:foregroundMark x1="23262" y1="34572" x2="38160" y2="33724"/>
                        <a14:foregroundMark x1="38160" y1="33724" x2="79822" y2="35582"/>
                        <a14:foregroundMark x1="79822" y1="35582" x2="81129" y2="39257"/>
                        <a14:foregroundMark x1="81129" y1="39257" x2="81077" y2="39338"/>
                        <a14:foregroundMark x1="21485" y1="38005" x2="26660" y2="35662"/>
                        <a14:foregroundMark x1="26660" y1="35662" x2="28176" y2="38086"/>
                        <a14:foregroundMark x1="38526" y1="79766" x2="34919" y2="80412"/>
                        <a14:foregroundMark x1="35703" y1="80170" x2="37951" y2="79685"/>
                        <a14:foregroundMark x1="35599" y1="79968" x2="37637" y2="79725"/>
                        <a14:foregroundMark x1="63826" y1="74031" x2="64715" y2="74798"/>
                        <a14:foregroundMark x1="64245" y1="74031" x2="64506" y2="74637"/>
                        <a14:backgroundMark x1="24255" y1="56099" x2="26503" y2="57229"/>
                        <a14:backgroundMark x1="40669" y1="84249" x2="51072" y2="81462"/>
                        <a14:backgroundMark x1="51072" y1="81462" x2="44276" y2="83158"/>
                        <a14:backgroundMark x1="40146" y1="84330" x2="37428" y2="84370"/>
                        <a14:backgroundMark x1="65342" y1="75121" x2="66179" y2="76737"/>
                      </a14:backgroundRemoval>
                    </a14:imgEffect>
                  </a14:imgLayer>
                </a14:imgProps>
              </a:ext>
              <a:ext uri="{28A0092B-C50C-407E-A947-70E740481C1C}">
                <a14:useLocalDpi xmlns:a14="http://schemas.microsoft.com/office/drawing/2010/main" val="0"/>
              </a:ext>
            </a:extLst>
          </a:blip>
          <a:srcRect l="21834" t="36000" r="18981" b="13778"/>
          <a:stretch>
            <a:fillRect/>
          </a:stretch>
        </p:blipFill>
        <p:spPr>
          <a:xfrm>
            <a:off x="5787656" y="0"/>
            <a:ext cx="6404344" cy="7032877"/>
          </a:xfrm>
          <a:prstGeom prst="rect">
            <a:avLst/>
          </a:prstGeom>
        </p:spPr>
      </p:pic>
      <p:sp>
        <p:nvSpPr>
          <p:cNvPr id="5" name="Title 1">
            <a:extLst>
              <a:ext uri="{FF2B5EF4-FFF2-40B4-BE49-F238E27FC236}">
                <a16:creationId xmlns:a16="http://schemas.microsoft.com/office/drawing/2014/main" id="{BE58DAD0-7E41-C1D9-7CDD-9BF8C6B7E280}"/>
              </a:ext>
            </a:extLst>
          </p:cNvPr>
          <p:cNvSpPr>
            <a:spLocks noGrp="1"/>
          </p:cNvSpPr>
          <p:nvPr>
            <p:ph type="title"/>
          </p:nvPr>
        </p:nvSpPr>
        <p:spPr>
          <a:xfrm>
            <a:off x="1096963" y="287338"/>
            <a:ext cx="4690693" cy="1562978"/>
          </a:xfrm>
          <a:noFill/>
        </p:spPr>
        <p:txBody>
          <a:bodyPr anchor="b">
            <a:normAutofit/>
          </a:bodyPr>
          <a:lstStyle/>
          <a:p>
            <a:r>
              <a:rPr lang="en-US" dirty="0"/>
              <a:t>CFM Distribution</a:t>
            </a:r>
            <a:r>
              <a:rPr lang="en-US" baseline="0" dirty="0"/>
              <a:t>: </a:t>
            </a:r>
            <a:br>
              <a:rPr lang="en-US" baseline="0" dirty="0"/>
            </a:br>
            <a:r>
              <a:rPr lang="en-US" baseline="0" dirty="0"/>
              <a:t>2021 to 2025</a:t>
            </a:r>
            <a:endParaRPr lang="en-US" dirty="0"/>
          </a:p>
        </p:txBody>
      </p:sp>
      <p:grpSp>
        <p:nvGrpSpPr>
          <p:cNvPr id="7" name="Group 6">
            <a:extLst>
              <a:ext uri="{FF2B5EF4-FFF2-40B4-BE49-F238E27FC236}">
                <a16:creationId xmlns:a16="http://schemas.microsoft.com/office/drawing/2014/main" id="{2233D5A2-E5C7-14FF-BB61-839A0832543D}"/>
              </a:ext>
            </a:extLst>
          </p:cNvPr>
          <p:cNvGrpSpPr/>
          <p:nvPr/>
        </p:nvGrpSpPr>
        <p:grpSpPr>
          <a:xfrm>
            <a:off x="5787656" y="3696050"/>
            <a:ext cx="1568450" cy="998928"/>
            <a:chOff x="6127750" y="4130645"/>
            <a:chExt cx="1682750" cy="1055132"/>
          </a:xfrm>
        </p:grpSpPr>
        <p:sp>
          <p:nvSpPr>
            <p:cNvPr id="8" name="Oval 7">
              <a:extLst>
                <a:ext uri="{FF2B5EF4-FFF2-40B4-BE49-F238E27FC236}">
                  <a16:creationId xmlns:a16="http://schemas.microsoft.com/office/drawing/2014/main" id="{ADEDBFC8-35CC-E9D2-D937-099AF5DCD056}"/>
                </a:ext>
              </a:extLst>
            </p:cNvPr>
            <p:cNvSpPr/>
            <p:nvPr/>
          </p:nvSpPr>
          <p:spPr>
            <a:xfrm>
              <a:off x="6127750" y="4203701"/>
              <a:ext cx="256032" cy="253999"/>
            </a:xfrm>
            <a:prstGeom prst="ellipse">
              <a:avLst/>
            </a:prstGeom>
            <a:solidFill>
              <a:srgbClr val="2657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78F78EE-AD48-56DE-7FD8-44AB87340E15}"/>
                </a:ext>
              </a:extLst>
            </p:cNvPr>
            <p:cNvSpPr/>
            <p:nvPr/>
          </p:nvSpPr>
          <p:spPr>
            <a:xfrm>
              <a:off x="6127750" y="4889501"/>
              <a:ext cx="256032" cy="253999"/>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6025ABD-476D-3AEF-8346-9AD567CE1C09}"/>
                </a:ext>
              </a:extLst>
            </p:cNvPr>
            <p:cNvSpPr txBox="1"/>
            <p:nvPr/>
          </p:nvSpPr>
          <p:spPr>
            <a:xfrm>
              <a:off x="6415532" y="4130645"/>
              <a:ext cx="1016000" cy="369332"/>
            </a:xfrm>
            <a:prstGeom prst="rect">
              <a:avLst/>
            </a:prstGeom>
            <a:noFill/>
          </p:spPr>
          <p:txBody>
            <a:bodyPr wrap="square" rtlCol="0">
              <a:spAutoFit/>
            </a:bodyPr>
            <a:lstStyle/>
            <a:p>
              <a:r>
                <a:rPr lang="en-US" b="1" dirty="0">
                  <a:solidFill>
                    <a:srgbClr val="2657C0"/>
                  </a:solidFill>
                  <a:latin typeface="Geomanist" panose="02000503000000020004" pitchFamily="50" charset="0"/>
                </a:rPr>
                <a:t>canola</a:t>
              </a:r>
            </a:p>
          </p:txBody>
        </p:sp>
        <p:sp>
          <p:nvSpPr>
            <p:cNvPr id="13" name="TextBox 12">
              <a:extLst>
                <a:ext uri="{FF2B5EF4-FFF2-40B4-BE49-F238E27FC236}">
                  <a16:creationId xmlns:a16="http://schemas.microsoft.com/office/drawing/2014/main" id="{0710F169-9BE9-3ADF-718F-34FEDCD0AB72}"/>
                </a:ext>
              </a:extLst>
            </p:cNvPr>
            <p:cNvSpPr txBox="1"/>
            <p:nvPr/>
          </p:nvSpPr>
          <p:spPr>
            <a:xfrm>
              <a:off x="6415532" y="4816445"/>
              <a:ext cx="1394968" cy="369332"/>
            </a:xfrm>
            <a:prstGeom prst="rect">
              <a:avLst/>
            </a:prstGeom>
            <a:noFill/>
          </p:spPr>
          <p:txBody>
            <a:bodyPr wrap="square" rtlCol="0">
              <a:spAutoFit/>
            </a:bodyPr>
            <a:lstStyle/>
            <a:p>
              <a:r>
                <a:rPr lang="en-US" b="1" dirty="0">
                  <a:solidFill>
                    <a:srgbClr val="2657C0"/>
                  </a:solidFill>
                  <a:latin typeface="Geomanist" panose="02000503000000020004" pitchFamily="50" charset="0"/>
                </a:rPr>
                <a:t>no canola</a:t>
              </a:r>
            </a:p>
          </p:txBody>
        </p:sp>
      </p:grpSp>
    </p:spTree>
    <p:extLst>
      <p:ext uri="{BB962C8B-B14F-4D97-AF65-F5344CB8AC3E}">
        <p14:creationId xmlns:p14="http://schemas.microsoft.com/office/powerpoint/2010/main" val="1125696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15DB-C75B-BC98-82C3-2A4A0B9E278F}"/>
              </a:ext>
            </a:extLst>
          </p:cNvPr>
          <p:cNvSpPr>
            <a:spLocks noGrp="1"/>
          </p:cNvSpPr>
          <p:nvPr>
            <p:ph type="title"/>
          </p:nvPr>
        </p:nvSpPr>
        <p:spPr/>
        <p:txBody>
          <a:bodyPr/>
          <a:lstStyle/>
          <a:p>
            <a:r>
              <a:rPr lang="en-US" dirty="0"/>
              <a:t>Distribution in Ontario</a:t>
            </a:r>
          </a:p>
        </p:txBody>
      </p:sp>
      <p:sp>
        <p:nvSpPr>
          <p:cNvPr id="3" name="Content Placeholder 2">
            <a:extLst>
              <a:ext uri="{FF2B5EF4-FFF2-40B4-BE49-F238E27FC236}">
                <a16:creationId xmlns:a16="http://schemas.microsoft.com/office/drawing/2014/main" id="{337DE4B2-5D3D-6CDD-3BCB-D40DA747DA1A}"/>
              </a:ext>
            </a:extLst>
          </p:cNvPr>
          <p:cNvSpPr>
            <a:spLocks noGrp="1"/>
          </p:cNvSpPr>
          <p:nvPr>
            <p:ph idx="1"/>
          </p:nvPr>
        </p:nvSpPr>
        <p:spPr/>
        <p:txBody>
          <a:bodyPr>
            <a:normAutofit/>
          </a:bodyPr>
          <a:lstStyle/>
          <a:p>
            <a:pPr marL="266700" indent="-266700">
              <a:buFont typeface="Arial" panose="020B0604020202020204" pitchFamily="34" charset="0"/>
              <a:buChar char="•"/>
            </a:pPr>
            <a:r>
              <a:rPr lang="en-US" sz="2800" dirty="0"/>
              <a:t>Both species are widely distributed in Ontario</a:t>
            </a:r>
          </a:p>
          <a:p>
            <a:pPr marL="559308" lvl="1" indent="-266700">
              <a:buFont typeface="Arial" panose="020B0604020202020204" pitchFamily="34" charset="0"/>
              <a:buChar char="•"/>
            </a:pPr>
            <a:r>
              <a:rPr lang="en-US" sz="2600" dirty="0"/>
              <a:t>Presence also confirmed in QC</a:t>
            </a:r>
          </a:p>
          <a:p>
            <a:pPr marL="266700" indent="-266700">
              <a:buFont typeface="Arial" panose="020B0604020202020204" pitchFamily="34" charset="0"/>
              <a:buChar char="•"/>
            </a:pPr>
            <a:r>
              <a:rPr lang="en-US" sz="2800" dirty="0"/>
              <a:t>CFM has been found in all trapping locations</a:t>
            </a:r>
          </a:p>
          <a:p>
            <a:pPr marL="266700" indent="-266700">
              <a:buFont typeface="Arial" panose="020B0604020202020204" pitchFamily="34" charset="0"/>
              <a:buChar char="•"/>
            </a:pPr>
            <a:r>
              <a:rPr lang="en-US" sz="2800" dirty="0"/>
              <a:t>Both species have been trapped in the same canola fields</a:t>
            </a:r>
          </a:p>
          <a:p>
            <a:pPr marL="266700" indent="-266700">
              <a:buFont typeface="Arial" panose="020B0604020202020204" pitchFamily="34" charset="0"/>
              <a:buChar char="•"/>
            </a:pPr>
            <a:r>
              <a:rPr lang="en-US" sz="2800" dirty="0"/>
              <a:t>Males from both SM and CFM pheromone traps have been sequenced and species IDs have been confirmed</a:t>
            </a:r>
          </a:p>
        </p:txBody>
      </p:sp>
    </p:spTree>
    <p:extLst>
      <p:ext uri="{BB962C8B-B14F-4D97-AF65-F5344CB8AC3E}">
        <p14:creationId xmlns:p14="http://schemas.microsoft.com/office/powerpoint/2010/main" val="3879945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449CC-647B-78D7-A65A-221B559EE2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8B3FF-4A8D-06F8-CCD8-8C4C9B70DCB8}"/>
              </a:ext>
            </a:extLst>
          </p:cNvPr>
          <p:cNvSpPr>
            <a:spLocks noGrp="1"/>
          </p:cNvSpPr>
          <p:nvPr>
            <p:ph type="title"/>
          </p:nvPr>
        </p:nvSpPr>
        <p:spPr/>
        <p:txBody>
          <a:bodyPr/>
          <a:lstStyle/>
          <a:p>
            <a:r>
              <a:rPr lang="en-US" dirty="0"/>
              <a:t>2. Phenology and abundance in Ontario</a:t>
            </a:r>
          </a:p>
        </p:txBody>
      </p:sp>
      <p:sp>
        <p:nvSpPr>
          <p:cNvPr id="3" name="Content Placeholder 2">
            <a:extLst>
              <a:ext uri="{FF2B5EF4-FFF2-40B4-BE49-F238E27FC236}">
                <a16:creationId xmlns:a16="http://schemas.microsoft.com/office/drawing/2014/main" id="{15C9DBCF-2675-73C5-0A2D-875FA856C2B7}"/>
              </a:ext>
            </a:extLst>
          </p:cNvPr>
          <p:cNvSpPr>
            <a:spLocks noGrp="1"/>
          </p:cNvSpPr>
          <p:nvPr>
            <p:ph idx="1"/>
          </p:nvPr>
        </p:nvSpPr>
        <p:spPr>
          <a:xfrm>
            <a:off x="1097280" y="1845734"/>
            <a:ext cx="10386508" cy="4023360"/>
          </a:xfrm>
        </p:spPr>
        <p:txBody>
          <a:bodyPr>
            <a:normAutofit/>
          </a:bodyPr>
          <a:lstStyle/>
          <a:p>
            <a:pPr marL="269875" indent="-269875">
              <a:buFont typeface="Arial" panose="020B0604020202020204" pitchFamily="34" charset="0"/>
              <a:buChar char="•"/>
            </a:pPr>
            <a:r>
              <a:rPr lang="en-US" sz="2800" dirty="0"/>
              <a:t>SM and CFM pheromone traps (2 - 4 pheromone traps/species/field) </a:t>
            </a:r>
          </a:p>
          <a:p>
            <a:pPr marL="269875" indent="-269875">
              <a:buFont typeface="Arial" panose="020B0604020202020204" pitchFamily="34" charset="0"/>
              <a:buChar char="•"/>
            </a:pPr>
            <a:r>
              <a:rPr lang="en-US" sz="2800" dirty="0"/>
              <a:t>Counted weekly</a:t>
            </a:r>
          </a:p>
          <a:p>
            <a:pPr marL="269875" indent="-269875">
              <a:buFont typeface="Arial" panose="020B0604020202020204" pitchFamily="34" charset="0"/>
              <a:buChar char="•"/>
            </a:pPr>
            <a:r>
              <a:rPr lang="en-US" sz="2800" dirty="0"/>
              <a:t>Canola fields: Dufferin county </a:t>
            </a:r>
          </a:p>
          <a:p>
            <a:pPr marL="562483" lvl="1" indent="-269875">
              <a:buFont typeface="Arial" panose="020B0604020202020204" pitchFamily="34" charset="0"/>
              <a:buChar char="•"/>
            </a:pPr>
            <a:r>
              <a:rPr lang="en-US" sz="2600" dirty="0"/>
              <a:t>2 fields in 2022</a:t>
            </a:r>
          </a:p>
          <a:p>
            <a:pPr marL="562483" lvl="1" indent="-269875">
              <a:buFont typeface="Arial" panose="020B0604020202020204" pitchFamily="34" charset="0"/>
              <a:buChar char="•"/>
            </a:pPr>
            <a:r>
              <a:rPr lang="en-US" sz="2600" dirty="0"/>
              <a:t>3 fields in 2023 to 2025</a:t>
            </a:r>
          </a:p>
        </p:txBody>
      </p:sp>
    </p:spTree>
    <p:extLst>
      <p:ext uri="{BB962C8B-B14F-4D97-AF65-F5344CB8AC3E}">
        <p14:creationId xmlns:p14="http://schemas.microsoft.com/office/powerpoint/2010/main" val="1835891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F8E6FA-5C3A-3F95-2567-36A17C44112C}"/>
              </a:ext>
            </a:extLst>
          </p:cNvPr>
          <p:cNvSpPr/>
          <p:nvPr/>
        </p:nvSpPr>
        <p:spPr>
          <a:xfrm>
            <a:off x="8296507" y="1583473"/>
            <a:ext cx="3010830" cy="323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ED719A-736E-BECB-FAFA-B681B3072DC4}"/>
              </a:ext>
            </a:extLst>
          </p:cNvPr>
          <p:cNvSpPr/>
          <p:nvPr/>
        </p:nvSpPr>
        <p:spPr>
          <a:xfrm>
            <a:off x="884663" y="1608047"/>
            <a:ext cx="7081763" cy="323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9EDA9E8-FB6D-EC0D-1AC1-79EEBA8D361F}"/>
              </a:ext>
            </a:extLst>
          </p:cNvPr>
          <p:cNvSpPr txBox="1"/>
          <p:nvPr/>
        </p:nvSpPr>
        <p:spPr>
          <a:xfrm>
            <a:off x="6631099" y="819851"/>
            <a:ext cx="3081100" cy="584775"/>
          </a:xfrm>
          <a:prstGeom prst="rect">
            <a:avLst/>
          </a:prstGeom>
          <a:noFill/>
        </p:spPr>
        <p:txBody>
          <a:bodyPr wrap="none" rtlCol="0">
            <a:spAutoFit/>
          </a:bodyPr>
          <a:lstStyle/>
          <a:p>
            <a:r>
              <a:rPr lang="en-US" sz="3200" b="1" dirty="0"/>
              <a:t>Non-Canola Sites</a:t>
            </a:r>
          </a:p>
        </p:txBody>
      </p:sp>
      <p:sp>
        <p:nvSpPr>
          <p:cNvPr id="7" name="TextBox 6">
            <a:extLst>
              <a:ext uri="{FF2B5EF4-FFF2-40B4-BE49-F238E27FC236}">
                <a16:creationId xmlns:a16="http://schemas.microsoft.com/office/drawing/2014/main" id="{11BA635E-DC38-3EDF-CA28-0612E46C6224}"/>
              </a:ext>
            </a:extLst>
          </p:cNvPr>
          <p:cNvSpPr txBox="1"/>
          <p:nvPr/>
        </p:nvSpPr>
        <p:spPr>
          <a:xfrm>
            <a:off x="2813146" y="807564"/>
            <a:ext cx="2244332" cy="584775"/>
          </a:xfrm>
          <a:prstGeom prst="rect">
            <a:avLst/>
          </a:prstGeom>
          <a:noFill/>
        </p:spPr>
        <p:txBody>
          <a:bodyPr wrap="none" rtlCol="0">
            <a:spAutoFit/>
          </a:bodyPr>
          <a:lstStyle/>
          <a:p>
            <a:r>
              <a:rPr lang="en-US" sz="3200" b="1" dirty="0"/>
              <a:t>Canola Sites</a:t>
            </a:r>
          </a:p>
        </p:txBody>
      </p:sp>
      <p:pic>
        <p:nvPicPr>
          <p:cNvPr id="11" name="Picture 2">
            <a:extLst>
              <a:ext uri="{FF2B5EF4-FFF2-40B4-BE49-F238E27FC236}">
                <a16:creationId xmlns:a16="http://schemas.microsoft.com/office/drawing/2014/main" id="{482B82C0-57E2-56C5-F1C3-A9477DDD83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619" y="1464242"/>
            <a:ext cx="9034462" cy="451723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D4C5EDCC-261D-C3E4-2C28-2064B25A9B22}"/>
              </a:ext>
            </a:extLst>
          </p:cNvPr>
          <p:cNvSpPr/>
          <p:nvPr/>
        </p:nvSpPr>
        <p:spPr>
          <a:xfrm>
            <a:off x="1427493" y="3902928"/>
            <a:ext cx="726300" cy="568712"/>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184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DEDCF-033F-D1A7-B27D-A5D8DF8D652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631151E-411F-4750-7C9F-BCF6C4B08E92}"/>
              </a:ext>
            </a:extLst>
          </p:cNvPr>
          <p:cNvSpPr/>
          <p:nvPr/>
        </p:nvSpPr>
        <p:spPr>
          <a:xfrm>
            <a:off x="8296507" y="1583473"/>
            <a:ext cx="3010830" cy="323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9C29140-D194-A7EF-EBFD-34790C3E3880}"/>
              </a:ext>
            </a:extLst>
          </p:cNvPr>
          <p:cNvSpPr/>
          <p:nvPr/>
        </p:nvSpPr>
        <p:spPr>
          <a:xfrm>
            <a:off x="884663" y="1608047"/>
            <a:ext cx="7081763" cy="323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8FF7163-F38B-B2CB-05E7-1EA61F96982C}"/>
              </a:ext>
            </a:extLst>
          </p:cNvPr>
          <p:cNvSpPr txBox="1"/>
          <p:nvPr/>
        </p:nvSpPr>
        <p:spPr>
          <a:xfrm>
            <a:off x="6631099" y="819851"/>
            <a:ext cx="3081100" cy="584775"/>
          </a:xfrm>
          <a:prstGeom prst="rect">
            <a:avLst/>
          </a:prstGeom>
          <a:noFill/>
        </p:spPr>
        <p:txBody>
          <a:bodyPr wrap="none" rtlCol="0">
            <a:spAutoFit/>
          </a:bodyPr>
          <a:lstStyle/>
          <a:p>
            <a:r>
              <a:rPr lang="en-US" sz="3200" b="1" dirty="0"/>
              <a:t>Non-Canola Sites</a:t>
            </a:r>
          </a:p>
        </p:txBody>
      </p:sp>
      <p:sp>
        <p:nvSpPr>
          <p:cNvPr id="7" name="TextBox 6">
            <a:extLst>
              <a:ext uri="{FF2B5EF4-FFF2-40B4-BE49-F238E27FC236}">
                <a16:creationId xmlns:a16="http://schemas.microsoft.com/office/drawing/2014/main" id="{BA0B9874-C3C3-1046-42E6-9A1EE6188596}"/>
              </a:ext>
            </a:extLst>
          </p:cNvPr>
          <p:cNvSpPr txBox="1"/>
          <p:nvPr/>
        </p:nvSpPr>
        <p:spPr>
          <a:xfrm>
            <a:off x="2813146" y="807564"/>
            <a:ext cx="2244332" cy="584775"/>
          </a:xfrm>
          <a:prstGeom prst="rect">
            <a:avLst/>
          </a:prstGeom>
          <a:noFill/>
        </p:spPr>
        <p:txBody>
          <a:bodyPr wrap="none" rtlCol="0">
            <a:spAutoFit/>
          </a:bodyPr>
          <a:lstStyle/>
          <a:p>
            <a:r>
              <a:rPr lang="en-US" sz="3200" b="1" dirty="0"/>
              <a:t>Canola Sites</a:t>
            </a:r>
          </a:p>
        </p:txBody>
      </p:sp>
      <p:pic>
        <p:nvPicPr>
          <p:cNvPr id="11" name="Picture 2">
            <a:extLst>
              <a:ext uri="{FF2B5EF4-FFF2-40B4-BE49-F238E27FC236}">
                <a16:creationId xmlns:a16="http://schemas.microsoft.com/office/drawing/2014/main" id="{3890077B-27FD-E65B-D1E9-92F500C9E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619" y="1464242"/>
            <a:ext cx="9034462" cy="45172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C331A28C-0B9D-8AA1-F460-8500FEC2EA1E}"/>
              </a:ext>
            </a:extLst>
          </p:cNvPr>
          <p:cNvSpPr/>
          <p:nvPr/>
        </p:nvSpPr>
        <p:spPr>
          <a:xfrm>
            <a:off x="5734458" y="3902928"/>
            <a:ext cx="726300" cy="568712"/>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10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B0234-4A28-722A-E892-B2E4864D05D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F5E1F63-22F7-20C7-A15B-D70FF363CE39}"/>
              </a:ext>
            </a:extLst>
          </p:cNvPr>
          <p:cNvSpPr/>
          <p:nvPr/>
        </p:nvSpPr>
        <p:spPr>
          <a:xfrm>
            <a:off x="8296507" y="1583473"/>
            <a:ext cx="3010830" cy="323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6CB6E5-F76D-2CD5-5F61-3CC8B600D758}"/>
              </a:ext>
            </a:extLst>
          </p:cNvPr>
          <p:cNvSpPr>
            <a:spLocks noGrp="1"/>
          </p:cNvSpPr>
          <p:nvPr>
            <p:ph type="title"/>
          </p:nvPr>
        </p:nvSpPr>
        <p:spPr/>
        <p:txBody>
          <a:bodyPr anchor="t">
            <a:normAutofit/>
          </a:bodyPr>
          <a:lstStyle/>
          <a:p>
            <a:r>
              <a:rPr lang="en-US" sz="4400" dirty="0"/>
              <a:t>Pheromone trap captures: 2022-2025</a:t>
            </a:r>
          </a:p>
        </p:txBody>
      </p:sp>
      <p:pic>
        <p:nvPicPr>
          <p:cNvPr id="10" name="Content Placeholder 9" descr="A graph of different types of data&#10;&#10;AI-generated content may be incorrect.">
            <a:extLst>
              <a:ext uri="{FF2B5EF4-FFF2-40B4-BE49-F238E27FC236}">
                <a16:creationId xmlns:a16="http://schemas.microsoft.com/office/drawing/2014/main" id="{06DC0DB6-8E96-24C7-46BA-46022929C0F9}"/>
              </a:ext>
            </a:extLst>
          </p:cNvPr>
          <p:cNvPicPr>
            <a:picLocks noGrp="1" noChangeAspect="1"/>
          </p:cNvPicPr>
          <p:nvPr>
            <p:ph idx="1"/>
          </p:nvPr>
        </p:nvPicPr>
        <p:blipFill>
          <a:blip r:embed="rId3"/>
          <a:stretch>
            <a:fillRect/>
          </a:stretch>
        </p:blipFill>
        <p:spPr>
          <a:xfrm>
            <a:off x="1181286" y="1076658"/>
            <a:ext cx="7460670" cy="5222469"/>
          </a:xfrm>
        </p:spPr>
      </p:pic>
      <p:sp>
        <p:nvSpPr>
          <p:cNvPr id="6" name="TextBox 5">
            <a:extLst>
              <a:ext uri="{FF2B5EF4-FFF2-40B4-BE49-F238E27FC236}">
                <a16:creationId xmlns:a16="http://schemas.microsoft.com/office/drawing/2014/main" id="{C0287B6B-0EBF-11EF-7CF4-D4B29D595F93}"/>
              </a:ext>
            </a:extLst>
          </p:cNvPr>
          <p:cNvSpPr txBox="1"/>
          <p:nvPr/>
        </p:nvSpPr>
        <p:spPr>
          <a:xfrm>
            <a:off x="8725962" y="1165868"/>
            <a:ext cx="1641784" cy="954107"/>
          </a:xfrm>
          <a:prstGeom prst="rect">
            <a:avLst/>
          </a:prstGeom>
          <a:solidFill>
            <a:schemeClr val="bg1"/>
          </a:solidFill>
          <a:ln>
            <a:solidFill>
              <a:schemeClr val="tx1"/>
            </a:solid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altLang="en-US" sz="2800" b="1" dirty="0">
                <a:latin typeface="Calibri" panose="020F0502020204030204" pitchFamily="34" charset="0"/>
                <a:ea typeface="Calibri" panose="020F0502020204030204" pitchFamily="34" charset="0"/>
                <a:cs typeface="Times New Roman" panose="02020603050405020304" pitchFamily="18" charset="0"/>
              </a:rPr>
              <a:t> SM</a:t>
            </a:r>
            <a:r>
              <a:rPr kumimoji="0" lang="en-US" altLang="en-US" sz="2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CFM</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66CFF011-9A84-AC44-BB47-1867314A7646}"/>
              </a:ext>
            </a:extLst>
          </p:cNvPr>
          <p:cNvSpPr txBox="1"/>
          <p:nvPr/>
        </p:nvSpPr>
        <p:spPr>
          <a:xfrm rot="16200000">
            <a:off x="-786399" y="2937187"/>
            <a:ext cx="4244279" cy="523220"/>
          </a:xfrm>
          <a:prstGeom prst="rect">
            <a:avLst/>
          </a:prstGeom>
          <a:solidFill>
            <a:schemeClr val="bg1"/>
          </a:solidFill>
          <a:ln>
            <a:solidFill>
              <a:schemeClr val="bg1"/>
            </a:solid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latin typeface="Calibri" panose="020F0502020204030204" pitchFamily="34" charset="0"/>
                <a:ea typeface="Calibri" panose="020F0502020204030204" pitchFamily="34" charset="0"/>
                <a:cs typeface="Times New Roman" panose="02020603050405020304" pitchFamily="18" charset="0"/>
              </a:rPr>
              <a:t>Mean no. males/trap/day</a:t>
            </a:r>
            <a:endParaRPr kumimoji="0" lang="en-US" altLang="en-US" sz="4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13153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77EE6-694F-1C8F-4FCB-B941BF3D8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042C5-BE64-AD63-D200-F682CA6C4D5F}"/>
              </a:ext>
            </a:extLst>
          </p:cNvPr>
          <p:cNvSpPr>
            <a:spLocks noGrp="1"/>
          </p:cNvSpPr>
          <p:nvPr>
            <p:ph type="title"/>
          </p:nvPr>
        </p:nvSpPr>
        <p:spPr/>
        <p:txBody>
          <a:bodyPr/>
          <a:lstStyle/>
          <a:p>
            <a:r>
              <a:rPr lang="en-US" dirty="0"/>
              <a:t>Seasonal abundance in Ontario</a:t>
            </a:r>
          </a:p>
        </p:txBody>
      </p:sp>
      <p:sp>
        <p:nvSpPr>
          <p:cNvPr id="3" name="Content Placeholder 2">
            <a:extLst>
              <a:ext uri="{FF2B5EF4-FFF2-40B4-BE49-F238E27FC236}">
                <a16:creationId xmlns:a16="http://schemas.microsoft.com/office/drawing/2014/main" id="{EB4B8057-8FC5-FA2E-F48A-697BECA24C9C}"/>
              </a:ext>
            </a:extLst>
          </p:cNvPr>
          <p:cNvSpPr>
            <a:spLocks noGrp="1"/>
          </p:cNvSpPr>
          <p:nvPr>
            <p:ph idx="1"/>
          </p:nvPr>
        </p:nvSpPr>
        <p:spPr>
          <a:xfrm>
            <a:off x="1097280" y="1856367"/>
            <a:ext cx="10058400" cy="4023360"/>
          </a:xfrm>
        </p:spPr>
        <p:txBody>
          <a:bodyPr>
            <a:normAutofit/>
          </a:bodyPr>
          <a:lstStyle/>
          <a:p>
            <a:pPr marL="463550" indent="-463550" algn="just" defTabSz="4387850">
              <a:buFont typeface="Arial" panose="020B0604020202020204" pitchFamily="34" charset="0"/>
              <a:buChar char="•"/>
            </a:pPr>
            <a:r>
              <a:rPr lang="en-CA" sz="2800" dirty="0">
                <a:latin typeface="Calibri" panose="020F0502020204030204" pitchFamily="34" charset="0"/>
                <a:cs typeface="Calibri" panose="020F0502020204030204" pitchFamily="34" charset="0"/>
              </a:rPr>
              <a:t>CFM generally less abundant than SM.</a:t>
            </a:r>
          </a:p>
          <a:p>
            <a:pPr marL="463550" indent="-463550" defTabSz="4387850">
              <a:buFont typeface="Arial" panose="020B0604020202020204" pitchFamily="34" charset="0"/>
              <a:buChar char="•"/>
            </a:pPr>
            <a:r>
              <a:rPr lang="en-CA" sz="2800" dirty="0">
                <a:latin typeface="Calibri" panose="020F0502020204030204" pitchFamily="34" charset="0"/>
                <a:cs typeface="Calibri" panose="020F0502020204030204" pitchFamily="34" charset="0"/>
              </a:rPr>
              <a:t>Temporal overlap in species presence. </a:t>
            </a: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3702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682A6C2A-5B5A-959E-8A29-670A395A6F9E}"/>
              </a:ext>
            </a:extLst>
          </p:cNvPr>
          <p:cNvSpPr>
            <a:spLocks noGrp="1"/>
          </p:cNvSpPr>
          <p:nvPr>
            <p:ph type="title"/>
          </p:nvPr>
        </p:nvSpPr>
        <p:spPr>
          <a:xfrm>
            <a:off x="5249732" y="286603"/>
            <a:ext cx="5905948" cy="1450757"/>
          </a:xfrm>
        </p:spPr>
        <p:txBody>
          <a:bodyPr/>
          <a:lstStyle/>
          <a:p>
            <a:r>
              <a:rPr lang="en-US" dirty="0"/>
              <a:t>3. Presence on canola tissues</a:t>
            </a:r>
          </a:p>
        </p:txBody>
      </p:sp>
      <p:sp>
        <p:nvSpPr>
          <p:cNvPr id="3" name="Content Placeholder 2">
            <a:extLst>
              <a:ext uri="{FF2B5EF4-FFF2-40B4-BE49-F238E27FC236}">
                <a16:creationId xmlns:a16="http://schemas.microsoft.com/office/drawing/2014/main" id="{55AF0E7A-88B9-1BFD-4912-B7E919F08E74}"/>
              </a:ext>
            </a:extLst>
          </p:cNvPr>
          <p:cNvSpPr>
            <a:spLocks noGrp="1"/>
          </p:cNvSpPr>
          <p:nvPr>
            <p:ph idx="1"/>
          </p:nvPr>
        </p:nvSpPr>
        <p:spPr>
          <a:xfrm>
            <a:off x="5249731" y="1845734"/>
            <a:ext cx="5905948" cy="4023360"/>
          </a:xfrm>
        </p:spPr>
        <p:txBody>
          <a:bodyPr>
            <a:normAutofit/>
          </a:bodyPr>
          <a:lstStyle/>
          <a:p>
            <a:pPr marL="341313" indent="-341313">
              <a:spcAft>
                <a:spcPts val="0"/>
              </a:spcAft>
              <a:buFont typeface="Arial" panose="020B0604020202020204" pitchFamily="34" charset="0"/>
              <a:buChar char="•"/>
            </a:pPr>
            <a:r>
              <a:rPr lang="en-US" sz="2800" dirty="0"/>
              <a:t>Determining which species is feeding where is important for assessing economic impact and planning management interventions</a:t>
            </a:r>
          </a:p>
          <a:p>
            <a:pPr marL="341313" indent="-341313">
              <a:spcAft>
                <a:spcPts val="0"/>
              </a:spcAft>
              <a:buFont typeface="Arial" panose="020B0604020202020204" pitchFamily="34" charset="0"/>
              <a:buChar char="•"/>
            </a:pPr>
            <a:endParaRPr lang="en-US" sz="2800" dirty="0"/>
          </a:p>
          <a:p>
            <a:pPr marL="341313" indent="-341313">
              <a:spcAft>
                <a:spcPts val="0"/>
              </a:spcAft>
              <a:buFont typeface="Arial" panose="020B0604020202020204" pitchFamily="34" charset="0"/>
              <a:buChar char="•"/>
            </a:pPr>
            <a:r>
              <a:rPr lang="en-US" sz="2800" dirty="0"/>
              <a:t>Weekly plant collections </a:t>
            </a:r>
          </a:p>
          <a:p>
            <a:pPr marL="341313" indent="-341313">
              <a:spcAft>
                <a:spcPts val="0"/>
              </a:spcAft>
              <a:buFont typeface="Arial" panose="020B0604020202020204" pitchFamily="34" charset="0"/>
              <a:buChar char="•"/>
            </a:pPr>
            <a:r>
              <a:rPr lang="en-US" sz="2800" dirty="0"/>
              <a:t>21 June to 9 August 2022 </a:t>
            </a:r>
          </a:p>
          <a:p>
            <a:pPr marL="0" indent="0">
              <a:spcAft>
                <a:spcPts val="0"/>
              </a:spcAft>
              <a:buNone/>
            </a:pPr>
            <a:endParaRPr lang="en-US" sz="2800" dirty="0"/>
          </a:p>
        </p:txBody>
      </p:sp>
      <p:pic>
        <p:nvPicPr>
          <p:cNvPr id="2" name="Content Placeholder 4" descr="A field of yellow flowers&#10;&#10;AI-generated content may be incorrect.">
            <a:extLst>
              <a:ext uri="{FF2B5EF4-FFF2-40B4-BE49-F238E27FC236}">
                <a16:creationId xmlns:a16="http://schemas.microsoft.com/office/drawing/2014/main" id="{CD862717-A46E-8E0A-5E41-C52B8650B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91"/>
            <a:ext cx="5142155" cy="6856209"/>
          </a:xfrm>
          <a:prstGeom prst="rect">
            <a:avLst/>
          </a:prstGeom>
        </p:spPr>
      </p:pic>
    </p:spTree>
    <p:extLst>
      <p:ext uri="{BB962C8B-B14F-4D97-AF65-F5344CB8AC3E}">
        <p14:creationId xmlns:p14="http://schemas.microsoft.com/office/powerpoint/2010/main" val="2306210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lant with yellow flowers and leaves&#10;&#10;AI-generated content may be incorrect.">
            <a:extLst>
              <a:ext uri="{FF2B5EF4-FFF2-40B4-BE49-F238E27FC236}">
                <a16:creationId xmlns:a16="http://schemas.microsoft.com/office/drawing/2014/main" id="{044A646B-75E0-8E85-E3B3-E8D79C12CA85}"/>
              </a:ext>
            </a:extLst>
          </p:cNvPr>
          <p:cNvPicPr>
            <a:picLocks noChangeAspect="1"/>
          </p:cNvPicPr>
          <p:nvPr/>
        </p:nvPicPr>
        <p:blipFill>
          <a:blip r:embed="rId3">
            <a:extLst>
              <a:ext uri="{28A0092B-C50C-407E-A947-70E740481C1C}">
                <a14:useLocalDpi xmlns:a14="http://schemas.microsoft.com/office/drawing/2010/main" val="0"/>
              </a:ext>
            </a:extLst>
          </a:blip>
          <a:srcRect t="70322"/>
          <a:stretch>
            <a:fillRect/>
          </a:stretch>
        </p:blipFill>
        <p:spPr>
          <a:xfrm rot="16974627">
            <a:off x="7252964" y="4051269"/>
            <a:ext cx="1284203" cy="746234"/>
          </a:xfrm>
          <a:prstGeom prst="rect">
            <a:avLst/>
          </a:prstGeom>
        </p:spPr>
      </p:pic>
      <p:pic>
        <p:nvPicPr>
          <p:cNvPr id="18" name="Content Placeholder 4" descr="A black background with a black square&#10;&#10;AI-generated content may be incorrect.">
            <a:extLst>
              <a:ext uri="{FF2B5EF4-FFF2-40B4-BE49-F238E27FC236}">
                <a16:creationId xmlns:a16="http://schemas.microsoft.com/office/drawing/2014/main" id="{36B195F3-0F1E-55B8-7F3B-9BC8BD6EE3DC}"/>
              </a:ext>
            </a:extLst>
          </p:cNvPr>
          <p:cNvPicPr>
            <a:picLocks noChangeAspect="1"/>
          </p:cNvPicPr>
          <p:nvPr/>
        </p:nvPicPr>
        <p:blipFill>
          <a:blip r:embed="rId4">
            <a:extLst>
              <a:ext uri="{28A0092B-C50C-407E-A947-70E740481C1C}">
                <a14:useLocalDpi xmlns:a14="http://schemas.microsoft.com/office/drawing/2010/main" val="0"/>
              </a:ext>
            </a:extLst>
          </a:blip>
          <a:srcRect l="20395" t="18117" r="33278" b="13171"/>
          <a:stretch>
            <a:fillRect/>
          </a:stretch>
        </p:blipFill>
        <p:spPr>
          <a:xfrm>
            <a:off x="6249840" y="2746874"/>
            <a:ext cx="3133429" cy="2614281"/>
          </a:xfrm>
          <a:prstGeom prst="rect">
            <a:avLst/>
          </a:prstGeom>
        </p:spPr>
      </p:pic>
      <p:pic>
        <p:nvPicPr>
          <p:cNvPr id="35" name="Picture 34" descr="A bug with long legs and large wings&#10;&#10;AI-generated content may be incorrect.">
            <a:extLst>
              <a:ext uri="{FF2B5EF4-FFF2-40B4-BE49-F238E27FC236}">
                <a16:creationId xmlns:a16="http://schemas.microsoft.com/office/drawing/2014/main" id="{A75138B3-6C89-F3AF-8563-56318A8008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17602">
            <a:off x="7815213" y="3453039"/>
            <a:ext cx="465189" cy="540391"/>
          </a:xfrm>
          <a:prstGeom prst="rect">
            <a:avLst/>
          </a:prstGeom>
        </p:spPr>
      </p:pic>
      <p:pic>
        <p:nvPicPr>
          <p:cNvPr id="37" name="Picture 36" descr="A bug with long legs and large wings&#10;&#10;AI-generated content may be incorrect.">
            <a:extLst>
              <a:ext uri="{FF2B5EF4-FFF2-40B4-BE49-F238E27FC236}">
                <a16:creationId xmlns:a16="http://schemas.microsoft.com/office/drawing/2014/main" id="{2FFCB9E1-1859-B8BA-2657-4874203BAD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05124" flipH="1">
            <a:off x="7006498" y="3375995"/>
            <a:ext cx="465189" cy="540391"/>
          </a:xfrm>
          <a:prstGeom prst="rect">
            <a:avLst/>
          </a:prstGeom>
        </p:spPr>
      </p:pic>
      <p:pic>
        <p:nvPicPr>
          <p:cNvPr id="5" name="Content Placeholder 4" descr="A black background with a black square&#10;&#10;AI-generated content may be incorrect.">
            <a:extLst>
              <a:ext uri="{FF2B5EF4-FFF2-40B4-BE49-F238E27FC236}">
                <a16:creationId xmlns:a16="http://schemas.microsoft.com/office/drawing/2014/main" id="{18B09A53-96EB-550B-7A09-23A48D8672DD}"/>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20395" t="18117" r="33278" b="13171"/>
          <a:stretch>
            <a:fillRect/>
          </a:stretch>
        </p:blipFill>
        <p:spPr>
          <a:xfrm>
            <a:off x="2784627" y="2661821"/>
            <a:ext cx="3133429" cy="2614281"/>
          </a:xfrm>
        </p:spPr>
      </p:pic>
      <p:pic>
        <p:nvPicPr>
          <p:cNvPr id="16" name="Picture 15" descr="A plant with yellow flowers and leaves&#10;&#10;AI-generated content may be incorrect.">
            <a:extLst>
              <a:ext uri="{FF2B5EF4-FFF2-40B4-BE49-F238E27FC236}">
                <a16:creationId xmlns:a16="http://schemas.microsoft.com/office/drawing/2014/main" id="{3378BE9F-C226-D594-B536-EAD58AE4335E}"/>
              </a:ext>
            </a:extLst>
          </p:cNvPr>
          <p:cNvPicPr>
            <a:picLocks noChangeAspect="1"/>
          </p:cNvPicPr>
          <p:nvPr/>
        </p:nvPicPr>
        <p:blipFill>
          <a:blip r:embed="rId3">
            <a:extLst>
              <a:ext uri="{28A0092B-C50C-407E-A947-70E740481C1C}">
                <a14:useLocalDpi xmlns:a14="http://schemas.microsoft.com/office/drawing/2010/main" val="0"/>
              </a:ext>
            </a:extLst>
          </a:blip>
          <a:srcRect t="70322"/>
          <a:stretch>
            <a:fillRect/>
          </a:stretch>
        </p:blipFill>
        <p:spPr>
          <a:xfrm rot="16974627">
            <a:off x="3748043" y="3977961"/>
            <a:ext cx="1284203" cy="746234"/>
          </a:xfrm>
          <a:prstGeom prst="rect">
            <a:avLst/>
          </a:prstGeom>
        </p:spPr>
      </p:pic>
      <p:sp>
        <p:nvSpPr>
          <p:cNvPr id="6" name="Title 1">
            <a:extLst>
              <a:ext uri="{FF2B5EF4-FFF2-40B4-BE49-F238E27FC236}">
                <a16:creationId xmlns:a16="http://schemas.microsoft.com/office/drawing/2014/main" id="{8EC075F3-5CD5-BD82-6684-A3B062FF5F02}"/>
              </a:ext>
            </a:extLst>
          </p:cNvPr>
          <p:cNvSpPr txBox="1">
            <a:spLocks/>
          </p:cNvSpPr>
          <p:nvPr/>
        </p:nvSpPr>
        <p:spPr>
          <a:xfrm>
            <a:off x="1126378" y="589890"/>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latin typeface="Calibri" panose="020F0502020204030204" pitchFamily="34" charset="0"/>
                <a:ea typeface="Calibri" panose="020F0502020204030204" pitchFamily="34" charset="0"/>
                <a:cs typeface="Calibri" panose="020F0502020204030204" pitchFamily="34" charset="0"/>
              </a:rPr>
              <a:t>Morphological ID</a:t>
            </a:r>
          </a:p>
        </p:txBody>
      </p:sp>
      <p:pic>
        <p:nvPicPr>
          <p:cNvPr id="8" name="Picture 7" descr="A plant with yellow flowers and leaves&#10;&#10;AI-generated content may be incorrect.">
            <a:extLst>
              <a:ext uri="{FF2B5EF4-FFF2-40B4-BE49-F238E27FC236}">
                <a16:creationId xmlns:a16="http://schemas.microsoft.com/office/drawing/2014/main" id="{434C67EA-89EE-8619-E263-A093FE2269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472" y="1776332"/>
            <a:ext cx="2067742" cy="4048546"/>
          </a:xfrm>
          <a:prstGeom prst="rect">
            <a:avLst/>
          </a:prstGeom>
        </p:spPr>
      </p:pic>
      <p:grpSp>
        <p:nvGrpSpPr>
          <p:cNvPr id="17" name="Group 16">
            <a:extLst>
              <a:ext uri="{FF2B5EF4-FFF2-40B4-BE49-F238E27FC236}">
                <a16:creationId xmlns:a16="http://schemas.microsoft.com/office/drawing/2014/main" id="{6073C2B6-8D0A-DAF5-E67B-9FEE8890AB25}"/>
              </a:ext>
            </a:extLst>
          </p:cNvPr>
          <p:cNvGrpSpPr/>
          <p:nvPr/>
        </p:nvGrpSpPr>
        <p:grpSpPr>
          <a:xfrm>
            <a:off x="3479223" y="3735138"/>
            <a:ext cx="1460893" cy="1284203"/>
            <a:chOff x="5532315" y="3113219"/>
            <a:chExt cx="1341277" cy="911758"/>
          </a:xfrm>
        </p:grpSpPr>
        <p:pic>
          <p:nvPicPr>
            <p:cNvPr id="13" name="Picture 12" descr="A plant with yellow flowers and leaves&#10;&#10;AI-generated content may be incorrect.">
              <a:extLst>
                <a:ext uri="{FF2B5EF4-FFF2-40B4-BE49-F238E27FC236}">
                  <a16:creationId xmlns:a16="http://schemas.microsoft.com/office/drawing/2014/main" id="{4B7929A3-6301-3EB5-26F7-1918FF324633}"/>
                </a:ext>
              </a:extLst>
            </p:cNvPr>
            <p:cNvPicPr>
              <a:picLocks noChangeAspect="1"/>
            </p:cNvPicPr>
            <p:nvPr/>
          </p:nvPicPr>
          <p:blipFill>
            <a:blip r:embed="rId3">
              <a:extLst>
                <a:ext uri="{28A0092B-C50C-407E-A947-70E740481C1C}">
                  <a14:useLocalDpi xmlns:a14="http://schemas.microsoft.com/office/drawing/2010/main" val="0"/>
                </a:ext>
              </a:extLst>
            </a:blip>
            <a:srcRect b="73519"/>
            <a:stretch>
              <a:fillRect/>
            </a:stretch>
          </p:blipFill>
          <p:spPr>
            <a:xfrm rot="6902913">
              <a:off x="6181344" y="3332729"/>
              <a:ext cx="911758" cy="472738"/>
            </a:xfrm>
            <a:prstGeom prst="rect">
              <a:avLst/>
            </a:prstGeom>
          </p:spPr>
        </p:pic>
        <p:pic>
          <p:nvPicPr>
            <p:cNvPr id="14" name="Picture 13" descr="A plant with yellow flowers and leaves&#10;&#10;AI-generated content may be incorrect.">
              <a:extLst>
                <a:ext uri="{FF2B5EF4-FFF2-40B4-BE49-F238E27FC236}">
                  <a16:creationId xmlns:a16="http://schemas.microsoft.com/office/drawing/2014/main" id="{F59FF9F3-B1C1-A68F-54CD-0422636C241B}"/>
                </a:ext>
              </a:extLst>
            </p:cNvPr>
            <p:cNvPicPr>
              <a:picLocks noChangeAspect="1"/>
            </p:cNvPicPr>
            <p:nvPr/>
          </p:nvPicPr>
          <p:blipFill>
            <a:blip r:embed="rId3">
              <a:extLst>
                <a:ext uri="{28A0092B-C50C-407E-A947-70E740481C1C}">
                  <a14:useLocalDpi xmlns:a14="http://schemas.microsoft.com/office/drawing/2010/main" val="0"/>
                </a:ext>
              </a:extLst>
            </a:blip>
            <a:srcRect t="27347" b="49960"/>
            <a:stretch>
              <a:fillRect/>
            </a:stretch>
          </p:blipFill>
          <p:spPr>
            <a:xfrm rot="2614463">
              <a:off x="5532315" y="3312375"/>
              <a:ext cx="911758" cy="405116"/>
            </a:xfrm>
            <a:prstGeom prst="rect">
              <a:avLst/>
            </a:prstGeom>
          </p:spPr>
        </p:pic>
        <p:pic>
          <p:nvPicPr>
            <p:cNvPr id="15" name="Picture 14" descr="A plant with yellow flowers and leaves&#10;&#10;AI-generated content may be incorrect.">
              <a:extLst>
                <a:ext uri="{FF2B5EF4-FFF2-40B4-BE49-F238E27FC236}">
                  <a16:creationId xmlns:a16="http://schemas.microsoft.com/office/drawing/2014/main" id="{D4E918AA-0086-81E1-1838-7463967C60F4}"/>
                </a:ext>
              </a:extLst>
            </p:cNvPr>
            <p:cNvPicPr>
              <a:picLocks noChangeAspect="1"/>
            </p:cNvPicPr>
            <p:nvPr/>
          </p:nvPicPr>
          <p:blipFill>
            <a:blip r:embed="rId3">
              <a:extLst>
                <a:ext uri="{28A0092B-C50C-407E-A947-70E740481C1C}">
                  <a14:useLocalDpi xmlns:a14="http://schemas.microsoft.com/office/drawing/2010/main" val="0"/>
                </a:ext>
              </a:extLst>
            </a:blip>
            <a:srcRect t="50040" b="27266"/>
            <a:stretch>
              <a:fillRect/>
            </a:stretch>
          </p:blipFill>
          <p:spPr>
            <a:xfrm rot="19314520">
              <a:off x="5774192" y="3226441"/>
              <a:ext cx="911758" cy="405117"/>
            </a:xfrm>
            <a:prstGeom prst="rect">
              <a:avLst/>
            </a:prstGeom>
          </p:spPr>
        </p:pic>
      </p:grpSp>
      <p:pic>
        <p:nvPicPr>
          <p:cNvPr id="20" name="Graphic 19" descr="A microscope">
            <a:extLst>
              <a:ext uri="{FF2B5EF4-FFF2-40B4-BE49-F238E27FC236}">
                <a16:creationId xmlns:a16="http://schemas.microsoft.com/office/drawing/2014/main" id="{ADACE649-8659-25CF-DE4C-18EB6B5DCB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27753" y="2235523"/>
            <a:ext cx="3264843" cy="3264843"/>
          </a:xfrm>
          <a:prstGeom prst="rect">
            <a:avLst/>
          </a:prstGeom>
        </p:spPr>
      </p:pic>
      <p:grpSp>
        <p:nvGrpSpPr>
          <p:cNvPr id="21" name="Group 20">
            <a:extLst>
              <a:ext uri="{FF2B5EF4-FFF2-40B4-BE49-F238E27FC236}">
                <a16:creationId xmlns:a16="http://schemas.microsoft.com/office/drawing/2014/main" id="{9760CFF5-FA52-D301-AC75-B4771D072A1D}"/>
              </a:ext>
            </a:extLst>
          </p:cNvPr>
          <p:cNvGrpSpPr/>
          <p:nvPr/>
        </p:nvGrpSpPr>
        <p:grpSpPr>
          <a:xfrm>
            <a:off x="6961857" y="3816246"/>
            <a:ext cx="1460893" cy="1284203"/>
            <a:chOff x="5532315" y="3113219"/>
            <a:chExt cx="1341277" cy="911758"/>
          </a:xfrm>
        </p:grpSpPr>
        <p:pic>
          <p:nvPicPr>
            <p:cNvPr id="22" name="Picture 21" descr="A plant with yellow flowers and leaves&#10;&#10;AI-generated content may be incorrect.">
              <a:extLst>
                <a:ext uri="{FF2B5EF4-FFF2-40B4-BE49-F238E27FC236}">
                  <a16:creationId xmlns:a16="http://schemas.microsoft.com/office/drawing/2014/main" id="{2B40BD28-9889-371F-2199-8921931E1107}"/>
                </a:ext>
              </a:extLst>
            </p:cNvPr>
            <p:cNvPicPr>
              <a:picLocks noChangeAspect="1"/>
            </p:cNvPicPr>
            <p:nvPr/>
          </p:nvPicPr>
          <p:blipFill>
            <a:blip r:embed="rId3">
              <a:extLst>
                <a:ext uri="{28A0092B-C50C-407E-A947-70E740481C1C}">
                  <a14:useLocalDpi xmlns:a14="http://schemas.microsoft.com/office/drawing/2010/main" val="0"/>
                </a:ext>
              </a:extLst>
            </a:blip>
            <a:srcRect b="73519"/>
            <a:stretch>
              <a:fillRect/>
            </a:stretch>
          </p:blipFill>
          <p:spPr>
            <a:xfrm rot="6902913">
              <a:off x="6181344" y="3332729"/>
              <a:ext cx="911758" cy="472738"/>
            </a:xfrm>
            <a:prstGeom prst="rect">
              <a:avLst/>
            </a:prstGeom>
          </p:spPr>
        </p:pic>
        <p:pic>
          <p:nvPicPr>
            <p:cNvPr id="23" name="Picture 22" descr="A plant with yellow flowers and leaves&#10;&#10;AI-generated content may be incorrect.">
              <a:extLst>
                <a:ext uri="{FF2B5EF4-FFF2-40B4-BE49-F238E27FC236}">
                  <a16:creationId xmlns:a16="http://schemas.microsoft.com/office/drawing/2014/main" id="{1A362E55-63AB-A9CA-EBC5-7152899179DD}"/>
                </a:ext>
              </a:extLst>
            </p:cNvPr>
            <p:cNvPicPr>
              <a:picLocks noChangeAspect="1"/>
            </p:cNvPicPr>
            <p:nvPr/>
          </p:nvPicPr>
          <p:blipFill>
            <a:blip r:embed="rId3">
              <a:extLst>
                <a:ext uri="{28A0092B-C50C-407E-A947-70E740481C1C}">
                  <a14:useLocalDpi xmlns:a14="http://schemas.microsoft.com/office/drawing/2010/main" val="0"/>
                </a:ext>
              </a:extLst>
            </a:blip>
            <a:srcRect t="27347" b="49960"/>
            <a:stretch>
              <a:fillRect/>
            </a:stretch>
          </p:blipFill>
          <p:spPr>
            <a:xfrm rot="2614463">
              <a:off x="5532315" y="3312375"/>
              <a:ext cx="911758" cy="405116"/>
            </a:xfrm>
            <a:prstGeom prst="rect">
              <a:avLst/>
            </a:prstGeom>
          </p:spPr>
        </p:pic>
        <p:pic>
          <p:nvPicPr>
            <p:cNvPr id="24" name="Picture 23" descr="A plant with yellow flowers and leaves&#10;&#10;AI-generated content may be incorrect.">
              <a:extLst>
                <a:ext uri="{FF2B5EF4-FFF2-40B4-BE49-F238E27FC236}">
                  <a16:creationId xmlns:a16="http://schemas.microsoft.com/office/drawing/2014/main" id="{DE791D83-2FFB-F7C0-E614-BD37D71FED48}"/>
                </a:ext>
              </a:extLst>
            </p:cNvPr>
            <p:cNvPicPr>
              <a:picLocks noChangeAspect="1"/>
            </p:cNvPicPr>
            <p:nvPr/>
          </p:nvPicPr>
          <p:blipFill>
            <a:blip r:embed="rId3">
              <a:extLst>
                <a:ext uri="{28A0092B-C50C-407E-A947-70E740481C1C}">
                  <a14:useLocalDpi xmlns:a14="http://schemas.microsoft.com/office/drawing/2010/main" val="0"/>
                </a:ext>
              </a:extLst>
            </a:blip>
            <a:srcRect t="50040" b="27266"/>
            <a:stretch>
              <a:fillRect/>
            </a:stretch>
          </p:blipFill>
          <p:spPr>
            <a:xfrm rot="19314520">
              <a:off x="5774192" y="3226441"/>
              <a:ext cx="911758" cy="405117"/>
            </a:xfrm>
            <a:prstGeom prst="rect">
              <a:avLst/>
            </a:prstGeom>
          </p:spPr>
        </p:pic>
      </p:grpSp>
      <p:pic>
        <p:nvPicPr>
          <p:cNvPr id="27" name="Picture 26" descr="A bug with long legs and large wings&#10;&#10;AI-generated content may be incorrect.">
            <a:extLst>
              <a:ext uri="{FF2B5EF4-FFF2-40B4-BE49-F238E27FC236}">
                <a16:creationId xmlns:a16="http://schemas.microsoft.com/office/drawing/2014/main" id="{8C04CD9D-2851-8F6D-B700-A93673BACA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17602">
            <a:off x="7091627" y="3817882"/>
            <a:ext cx="465189" cy="540391"/>
          </a:xfrm>
          <a:prstGeom prst="rect">
            <a:avLst/>
          </a:prstGeom>
        </p:spPr>
      </p:pic>
      <p:pic>
        <p:nvPicPr>
          <p:cNvPr id="34" name="Picture 33" descr="A bug with long legs and large wings&#10;&#10;AI-generated content may be incorrect.">
            <a:extLst>
              <a:ext uri="{FF2B5EF4-FFF2-40B4-BE49-F238E27FC236}">
                <a16:creationId xmlns:a16="http://schemas.microsoft.com/office/drawing/2014/main" id="{3C68179A-10E6-5249-47BF-1AD5DE4F39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56349">
            <a:off x="8238481" y="2607408"/>
            <a:ext cx="465189" cy="540391"/>
          </a:xfrm>
          <a:prstGeom prst="rect">
            <a:avLst/>
          </a:prstGeom>
        </p:spPr>
      </p:pic>
      <p:pic>
        <p:nvPicPr>
          <p:cNvPr id="36" name="Picture 35" descr="A bug with long legs and large wings&#10;&#10;AI-generated content may be incorrect.">
            <a:extLst>
              <a:ext uri="{FF2B5EF4-FFF2-40B4-BE49-F238E27FC236}">
                <a16:creationId xmlns:a16="http://schemas.microsoft.com/office/drawing/2014/main" id="{D12E1498-1BB0-225E-0D6D-5E76FFFEFE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9107" flipH="1">
            <a:off x="7495423" y="2874032"/>
            <a:ext cx="465189" cy="540391"/>
          </a:xfrm>
          <a:prstGeom prst="rect">
            <a:avLst/>
          </a:prstGeom>
        </p:spPr>
      </p:pic>
      <p:pic>
        <p:nvPicPr>
          <p:cNvPr id="38" name="Picture 37" descr="A bug with long legs and large wings&#10;&#10;AI-generated content may be incorrect.">
            <a:extLst>
              <a:ext uri="{FF2B5EF4-FFF2-40B4-BE49-F238E27FC236}">
                <a16:creationId xmlns:a16="http://schemas.microsoft.com/office/drawing/2014/main" id="{FB7914F6-A743-175C-198B-67561FE10D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017282" flipH="1">
            <a:off x="8248405" y="3191445"/>
            <a:ext cx="465189" cy="540391"/>
          </a:xfrm>
          <a:prstGeom prst="rect">
            <a:avLst/>
          </a:prstGeom>
        </p:spPr>
      </p:pic>
      <p:pic>
        <p:nvPicPr>
          <p:cNvPr id="39" name="Picture 38" descr="A bug with long legs and large wings&#10;&#10;AI-generated content may be incorrect.">
            <a:extLst>
              <a:ext uri="{FF2B5EF4-FFF2-40B4-BE49-F238E27FC236}">
                <a16:creationId xmlns:a16="http://schemas.microsoft.com/office/drawing/2014/main" id="{115E273A-A8DE-C0F8-C5C6-C68DC1F757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784920" flipH="1">
            <a:off x="7998228" y="3952511"/>
            <a:ext cx="465189" cy="540391"/>
          </a:xfrm>
          <a:prstGeom prst="rect">
            <a:avLst/>
          </a:prstGeom>
        </p:spPr>
      </p:pic>
      <p:sp>
        <p:nvSpPr>
          <p:cNvPr id="40" name="Arrow: Right 39">
            <a:extLst>
              <a:ext uri="{FF2B5EF4-FFF2-40B4-BE49-F238E27FC236}">
                <a16:creationId xmlns:a16="http://schemas.microsoft.com/office/drawing/2014/main" id="{22B0D92D-E1E1-0DED-9712-C8CA04CEAD77}"/>
              </a:ext>
            </a:extLst>
          </p:cNvPr>
          <p:cNvSpPr/>
          <p:nvPr/>
        </p:nvSpPr>
        <p:spPr>
          <a:xfrm>
            <a:off x="2345694" y="3867945"/>
            <a:ext cx="459086" cy="372140"/>
          </a:xfrm>
          <a:prstGeom prst="rightArrow">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573AB73D-919C-F6A0-C432-628C445674EE}"/>
              </a:ext>
            </a:extLst>
          </p:cNvPr>
          <p:cNvSpPr/>
          <p:nvPr/>
        </p:nvSpPr>
        <p:spPr>
          <a:xfrm>
            <a:off x="5925092" y="3867945"/>
            <a:ext cx="459086" cy="372140"/>
          </a:xfrm>
          <a:prstGeom prst="rightArrow">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5A340AAA-B792-08F1-612B-064096CB65A2}"/>
              </a:ext>
            </a:extLst>
          </p:cNvPr>
          <p:cNvSpPr/>
          <p:nvPr/>
        </p:nvSpPr>
        <p:spPr>
          <a:xfrm>
            <a:off x="9089652" y="3867945"/>
            <a:ext cx="459086" cy="372140"/>
          </a:xfrm>
          <a:prstGeom prst="rightArrow">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373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8E972-A330-D783-AE67-1E3F0CE465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0C6D36-EBBE-2790-B803-3BE7222A3760}"/>
              </a:ext>
            </a:extLst>
          </p:cNvPr>
          <p:cNvSpPr>
            <a:spLocks noGrp="1"/>
          </p:cNvSpPr>
          <p:nvPr>
            <p:ph type="title"/>
          </p:nvPr>
        </p:nvSpPr>
        <p:spPr/>
        <p:txBody>
          <a:bodyPr>
            <a:normAutofit/>
          </a:bodyPr>
          <a:lstStyle/>
          <a:p>
            <a:r>
              <a:rPr lang="en-US" dirty="0"/>
              <a:t>Presence based on </a:t>
            </a:r>
            <a:r>
              <a:rPr lang="en-US" b="1" dirty="0"/>
              <a:t>Morphological IDs</a:t>
            </a:r>
          </a:p>
        </p:txBody>
      </p:sp>
      <p:sp>
        <p:nvSpPr>
          <p:cNvPr id="3" name="Content Placeholder 2">
            <a:extLst>
              <a:ext uri="{FF2B5EF4-FFF2-40B4-BE49-F238E27FC236}">
                <a16:creationId xmlns:a16="http://schemas.microsoft.com/office/drawing/2014/main" id="{62F13F43-421F-2D37-90E3-A9171876F42D}"/>
              </a:ext>
            </a:extLst>
          </p:cNvPr>
          <p:cNvSpPr>
            <a:spLocks noGrp="1"/>
          </p:cNvSpPr>
          <p:nvPr>
            <p:ph idx="1"/>
          </p:nvPr>
        </p:nvSpPr>
        <p:spPr>
          <a:xfrm>
            <a:off x="1097280" y="1856367"/>
            <a:ext cx="8315661" cy="4023360"/>
          </a:xfrm>
        </p:spPr>
        <p:txBody>
          <a:bodyPr>
            <a:normAutofit/>
          </a:bodyPr>
          <a:lstStyle/>
          <a:p>
            <a:pPr marL="463550" indent="-463550" algn="just" defTabSz="4387850">
              <a:buFont typeface="Arial" panose="020B0604020202020204" pitchFamily="34" charset="0"/>
              <a:buChar char="•"/>
            </a:pPr>
            <a:r>
              <a:rPr lang="en-CA" sz="2800" dirty="0">
                <a:latin typeface="Calibri" panose="020F0502020204030204" pitchFamily="34" charset="0"/>
                <a:cs typeface="Calibri" panose="020F0502020204030204" pitchFamily="34" charset="0"/>
              </a:rPr>
              <a:t>5,790 adult midges emerged and were identified</a:t>
            </a:r>
          </a:p>
          <a:p>
            <a:pPr marL="463550" indent="-463550" algn="just" defTabSz="4387850">
              <a:buFont typeface="Arial" panose="020B0604020202020204" pitchFamily="34" charset="0"/>
              <a:buChar char="•"/>
            </a:pPr>
            <a:r>
              <a:rPr lang="en-CA" sz="2800" dirty="0">
                <a:latin typeface="Calibri" panose="020F0502020204030204" pitchFamily="34" charset="0"/>
                <a:cs typeface="Calibri" panose="020F0502020204030204" pitchFamily="34" charset="0"/>
              </a:rPr>
              <a:t>692 were initially identified as CFM using morphology (12%)</a:t>
            </a:r>
          </a:p>
          <a:p>
            <a:pPr marL="0" indent="0" algn="just" defTabSz="4387850">
              <a:buNone/>
            </a:pPr>
            <a:r>
              <a:rPr lang="en-CA" sz="2800" dirty="0">
                <a:latin typeface="Calibri" panose="020F0502020204030204" pitchFamily="34" charset="0"/>
                <a:cs typeface="Calibri" panose="020F0502020204030204" pitchFamily="34" charset="0"/>
              </a:rPr>
              <a:t> </a:t>
            </a: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p:txBody>
      </p:sp>
      <p:pic>
        <p:nvPicPr>
          <p:cNvPr id="5" name="Picture 2" descr="Up close view of swede midge, approximately 2 mm in length.">
            <a:extLst>
              <a:ext uri="{FF2B5EF4-FFF2-40B4-BE49-F238E27FC236}">
                <a16:creationId xmlns:a16="http://schemas.microsoft.com/office/drawing/2014/main" id="{2EA8A126-9E28-3FB4-6ACE-65C499E6F1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02" r="39778" b="22026"/>
          <a:stretch>
            <a:fillRect/>
          </a:stretch>
        </p:blipFill>
        <p:spPr bwMode="auto">
          <a:xfrm>
            <a:off x="9634515" y="1759545"/>
            <a:ext cx="1640502" cy="1640502"/>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969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AEA7B-F9DD-338E-52F7-21B553028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84E01A-1995-9C3D-C46F-A042782D5A86}"/>
              </a:ext>
            </a:extLst>
          </p:cNvPr>
          <p:cNvSpPr>
            <a:spLocks noGrp="1"/>
          </p:cNvSpPr>
          <p:nvPr>
            <p:ph type="title"/>
          </p:nvPr>
        </p:nvSpPr>
        <p:spPr/>
        <p:txBody>
          <a:bodyPr>
            <a:normAutofit/>
          </a:bodyPr>
          <a:lstStyle/>
          <a:p>
            <a:r>
              <a:rPr lang="en-US" dirty="0"/>
              <a:t>Presence based on </a:t>
            </a:r>
            <a:r>
              <a:rPr lang="en-US" b="1" dirty="0"/>
              <a:t>Morphological IDs</a:t>
            </a:r>
          </a:p>
        </p:txBody>
      </p:sp>
      <p:sp>
        <p:nvSpPr>
          <p:cNvPr id="3" name="Content Placeholder 2">
            <a:extLst>
              <a:ext uri="{FF2B5EF4-FFF2-40B4-BE49-F238E27FC236}">
                <a16:creationId xmlns:a16="http://schemas.microsoft.com/office/drawing/2014/main" id="{0936CE6C-7DA4-C27A-A30C-3DB73928CC54}"/>
              </a:ext>
            </a:extLst>
          </p:cNvPr>
          <p:cNvSpPr>
            <a:spLocks noGrp="1"/>
          </p:cNvSpPr>
          <p:nvPr>
            <p:ph idx="1"/>
          </p:nvPr>
        </p:nvSpPr>
        <p:spPr>
          <a:xfrm>
            <a:off x="1097280" y="1856367"/>
            <a:ext cx="10058400" cy="4023360"/>
          </a:xfrm>
        </p:spPr>
        <p:txBody>
          <a:bodyPr>
            <a:normAutofit/>
          </a:bodyPr>
          <a:lstStyle/>
          <a:p>
            <a:pPr marL="463550" indent="-463550" algn="just" defTabSz="4387850">
              <a:buFont typeface="Arial" panose="020B0604020202020204" pitchFamily="34" charset="0"/>
              <a:buChar char="•"/>
            </a:pPr>
            <a:r>
              <a:rPr lang="en-CA" sz="2800" dirty="0">
                <a:latin typeface="Calibri" panose="020F0502020204030204" pitchFamily="34" charset="0"/>
                <a:cs typeface="Calibri" panose="020F0502020204030204" pitchFamily="34" charset="0"/>
              </a:rPr>
              <a:t>5,790 adult midges emerged and were identified</a:t>
            </a:r>
          </a:p>
          <a:p>
            <a:pPr marL="463550" indent="-463550" algn="just" defTabSz="4387850">
              <a:buFont typeface="Arial" panose="020B0604020202020204" pitchFamily="34" charset="0"/>
              <a:buChar char="•"/>
            </a:pPr>
            <a:r>
              <a:rPr lang="en-CA" sz="2800" dirty="0">
                <a:latin typeface="Calibri" panose="020F0502020204030204" pitchFamily="34" charset="0"/>
                <a:cs typeface="Calibri" panose="020F0502020204030204" pitchFamily="34" charset="0"/>
              </a:rPr>
              <a:t>692 were initially identified as CFM using morphology (12%)</a:t>
            </a:r>
          </a:p>
          <a:p>
            <a:pPr marL="463550" indent="-463550" algn="just" defTabSz="4387850">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a:p>
            <a:pPr marL="463550" indent="-463550" algn="just" defTabSz="4387850">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a:p>
            <a:pPr marL="463550" indent="-463550" algn="just" defTabSz="4387850">
              <a:buFont typeface="Arial" panose="020B0604020202020204" pitchFamily="34" charset="0"/>
              <a:buChar char="•"/>
            </a:pPr>
            <a:r>
              <a:rPr lang="en-US" sz="2800" dirty="0">
                <a:latin typeface="Calibri" panose="020F0502020204030204" pitchFamily="34" charset="0"/>
                <a:cs typeface="Calibri" panose="020F0502020204030204" pitchFamily="34" charset="0"/>
              </a:rPr>
              <a:t>Barcoded a subset of these CFM-identified adults </a:t>
            </a:r>
          </a:p>
          <a:p>
            <a:pPr marL="463550" indent="-463550" algn="just" defTabSz="4387850">
              <a:buFont typeface="Arial" panose="020B0604020202020204" pitchFamily="34" charset="0"/>
              <a:buChar char="•"/>
            </a:pPr>
            <a:r>
              <a:rPr lang="en-US" sz="2800" u="sng" dirty="0">
                <a:latin typeface="Calibri" panose="020F0502020204030204" pitchFamily="34" charset="0"/>
                <a:cs typeface="Calibri" panose="020F0502020204030204" pitchFamily="34" charset="0"/>
              </a:rPr>
              <a:t>All</a:t>
            </a:r>
            <a:r>
              <a:rPr lang="en-US" sz="2800" dirty="0">
                <a:latin typeface="Calibri" panose="020F0502020204030204" pitchFamily="34" charset="0"/>
                <a:cs typeface="Calibri" panose="020F0502020204030204" pitchFamily="34" charset="0"/>
              </a:rPr>
              <a:t> were found to be SM </a:t>
            </a:r>
          </a:p>
          <a:p>
            <a:pPr marL="463550" indent="-463550" algn="just"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a:p>
            <a:pPr marL="463550" indent="-463550" algn="just"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0C911DF-615E-BBB0-BD9E-5D361B64905D}"/>
              </a:ext>
            </a:extLst>
          </p:cNvPr>
          <p:cNvPicPr>
            <a:picLocks noChangeAspect="1"/>
          </p:cNvPicPr>
          <p:nvPr/>
        </p:nvPicPr>
        <p:blipFill>
          <a:blip r:embed="rId3"/>
          <a:stretch>
            <a:fillRect/>
          </a:stretch>
        </p:blipFill>
        <p:spPr>
          <a:xfrm>
            <a:off x="9697648" y="3342936"/>
            <a:ext cx="1397072" cy="685835"/>
          </a:xfrm>
          <a:prstGeom prst="rect">
            <a:avLst/>
          </a:prstGeom>
        </p:spPr>
      </p:pic>
      <p:sp>
        <p:nvSpPr>
          <p:cNvPr id="6" name="Title 1">
            <a:extLst>
              <a:ext uri="{FF2B5EF4-FFF2-40B4-BE49-F238E27FC236}">
                <a16:creationId xmlns:a16="http://schemas.microsoft.com/office/drawing/2014/main" id="{D1B6E6E8-7AC7-65B0-0073-8B1825C87D47}"/>
              </a:ext>
            </a:extLst>
          </p:cNvPr>
          <p:cNvSpPr txBox="1">
            <a:spLocks/>
          </p:cNvSpPr>
          <p:nvPr/>
        </p:nvSpPr>
        <p:spPr>
          <a:xfrm>
            <a:off x="1097280" y="2619573"/>
            <a:ext cx="100584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Presence based on </a:t>
            </a:r>
            <a:r>
              <a:rPr lang="en-US" b="1" dirty="0"/>
              <a:t>Molecular IDs</a:t>
            </a:r>
          </a:p>
        </p:txBody>
      </p:sp>
    </p:spTree>
    <p:extLst>
      <p:ext uri="{BB962C8B-B14F-4D97-AF65-F5344CB8AC3E}">
        <p14:creationId xmlns:p14="http://schemas.microsoft.com/office/powerpoint/2010/main" val="2831818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D35F4-30AF-D840-C07E-A317DC32E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A4200-86E1-AFF9-9154-EF5F3B643D6E}"/>
              </a:ext>
            </a:extLst>
          </p:cNvPr>
          <p:cNvSpPr>
            <a:spLocks noGrp="1"/>
          </p:cNvSpPr>
          <p:nvPr>
            <p:ph type="title"/>
          </p:nvPr>
        </p:nvSpPr>
        <p:spPr/>
        <p:txBody>
          <a:bodyPr/>
          <a:lstStyle/>
          <a:p>
            <a:r>
              <a:rPr lang="en-US" dirty="0"/>
              <a:t>Presence on canola tissues [2022]</a:t>
            </a:r>
          </a:p>
        </p:txBody>
      </p:sp>
      <p:sp>
        <p:nvSpPr>
          <p:cNvPr id="3" name="Content Placeholder 2">
            <a:extLst>
              <a:ext uri="{FF2B5EF4-FFF2-40B4-BE49-F238E27FC236}">
                <a16:creationId xmlns:a16="http://schemas.microsoft.com/office/drawing/2014/main" id="{1F75C61E-8689-4CFD-7257-9B131B7DCAAE}"/>
              </a:ext>
            </a:extLst>
          </p:cNvPr>
          <p:cNvSpPr>
            <a:spLocks noGrp="1"/>
          </p:cNvSpPr>
          <p:nvPr>
            <p:ph idx="1"/>
          </p:nvPr>
        </p:nvSpPr>
        <p:spPr/>
        <p:txBody>
          <a:bodyPr>
            <a:normAutofit/>
          </a:bodyPr>
          <a:lstStyle/>
          <a:p>
            <a:pPr marL="233363" indent="-233363">
              <a:buFont typeface="Arial" panose="020B0604020202020204" pitchFamily="34" charset="0"/>
              <a:buChar char="•"/>
            </a:pPr>
            <a:r>
              <a:rPr lang="en-US" sz="2800" dirty="0"/>
              <a:t>No CFM adults were found among midges that emerged from canola plants </a:t>
            </a:r>
          </a:p>
          <a:p>
            <a:pPr marL="233363" indent="-233363">
              <a:buFont typeface="Arial" panose="020B0604020202020204" pitchFamily="34" charset="0"/>
              <a:buChar char="•"/>
            </a:pPr>
            <a:r>
              <a:rPr lang="en-US" sz="2800" dirty="0"/>
              <a:t>Molecular identifications of individual larvae needed to determine whether CFM is developing on canola and on what tissues</a:t>
            </a:r>
          </a:p>
          <a:p>
            <a:pPr marL="0" indent="0">
              <a:buNone/>
            </a:pPr>
            <a:endParaRPr lang="en-US" sz="2800" dirty="0"/>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1311727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67028-F464-139D-CC3D-A9A0515D2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BD4351-9570-AEA4-B5A1-6D60BB8C3661}"/>
              </a:ext>
            </a:extLst>
          </p:cNvPr>
          <p:cNvSpPr>
            <a:spLocks noGrp="1"/>
          </p:cNvSpPr>
          <p:nvPr>
            <p:ph type="title"/>
          </p:nvPr>
        </p:nvSpPr>
        <p:spPr/>
        <p:txBody>
          <a:bodyPr/>
          <a:lstStyle/>
          <a:p>
            <a:r>
              <a:rPr lang="en-US" dirty="0"/>
              <a:t>Molecular ID Assay</a:t>
            </a:r>
          </a:p>
        </p:txBody>
      </p:sp>
      <p:sp>
        <p:nvSpPr>
          <p:cNvPr id="3" name="Content Placeholder 2">
            <a:extLst>
              <a:ext uri="{FF2B5EF4-FFF2-40B4-BE49-F238E27FC236}">
                <a16:creationId xmlns:a16="http://schemas.microsoft.com/office/drawing/2014/main" id="{BE21DACA-7C4E-B83A-568B-49F4F01331FB}"/>
              </a:ext>
            </a:extLst>
          </p:cNvPr>
          <p:cNvSpPr>
            <a:spLocks noGrp="1"/>
          </p:cNvSpPr>
          <p:nvPr>
            <p:ph idx="1"/>
          </p:nvPr>
        </p:nvSpPr>
        <p:spPr>
          <a:xfrm>
            <a:off x="1097280" y="1856367"/>
            <a:ext cx="7533764" cy="4023360"/>
          </a:xfrm>
        </p:spPr>
        <p:txBody>
          <a:bodyPr>
            <a:normAutofit/>
          </a:bodyPr>
          <a:lstStyle/>
          <a:p>
            <a:pPr marL="463550" indent="-463550" algn="just" defTabSz="4387850">
              <a:buFont typeface="Arial" panose="020B0604020202020204" pitchFamily="34" charset="0"/>
              <a:buChar char="•"/>
            </a:pPr>
            <a:r>
              <a:rPr lang="en-US" sz="2800" dirty="0">
                <a:solidFill>
                  <a:schemeClr val="tx1"/>
                </a:solidFill>
              </a:rPr>
              <a:t>Amplify DNA from individual larvae with CFM-specific primers</a:t>
            </a:r>
            <a:endParaRPr lang="en-CA" sz="2800" dirty="0">
              <a:latin typeface="Calibri" panose="020F0502020204030204" pitchFamily="34" charset="0"/>
              <a:cs typeface="Calibri" panose="020F0502020204030204" pitchFamily="34" charset="0"/>
            </a:endParaRPr>
          </a:p>
          <a:p>
            <a:pPr marL="463550" indent="-463550" defTabSz="4387850">
              <a:buFont typeface="Arial" panose="020B0604020202020204" pitchFamily="34" charset="0"/>
              <a:buChar char="•"/>
            </a:pPr>
            <a:r>
              <a:rPr lang="en-US" sz="2800" dirty="0">
                <a:solidFill>
                  <a:schemeClr val="tx1"/>
                </a:solidFill>
              </a:rPr>
              <a:t>ID based on presence/absence of band on agarose gel</a:t>
            </a:r>
            <a:r>
              <a:rPr lang="en-CA" sz="2800" dirty="0">
                <a:latin typeface="Calibri" panose="020F0502020204030204" pitchFamily="34" charset="0"/>
                <a:cs typeface="Calibri" panose="020F0502020204030204" pitchFamily="34" charset="0"/>
              </a:rPr>
              <a:t> </a:t>
            </a: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p:txBody>
      </p:sp>
      <p:pic>
        <p:nvPicPr>
          <p:cNvPr id="4" name="Content Placeholder 10" descr="A computer screen shot of a computer&#10;&#10;AI-generated content may be incorrect.">
            <a:extLst>
              <a:ext uri="{FF2B5EF4-FFF2-40B4-BE49-F238E27FC236}">
                <a16:creationId xmlns:a16="http://schemas.microsoft.com/office/drawing/2014/main" id="{27FC2B8D-AB2C-CEE8-AB2D-BFEF415E4247}"/>
              </a:ext>
            </a:extLst>
          </p:cNvPr>
          <p:cNvPicPr>
            <a:picLocks noChangeAspect="1"/>
          </p:cNvPicPr>
          <p:nvPr/>
        </p:nvPicPr>
        <p:blipFill>
          <a:blip r:embed="rId3">
            <a:extLst>
              <a:ext uri="{28A0092B-C50C-407E-A947-70E740481C1C}">
                <a14:useLocalDpi xmlns:a14="http://schemas.microsoft.com/office/drawing/2010/main" val="0"/>
              </a:ext>
            </a:extLst>
          </a:blip>
          <a:srcRect l="19612" t="19817" r="23377" b="21151"/>
          <a:stretch>
            <a:fillRect/>
          </a:stretch>
        </p:blipFill>
        <p:spPr>
          <a:xfrm>
            <a:off x="7177349" y="1168335"/>
            <a:ext cx="4933507" cy="3575836"/>
          </a:xfrm>
          <a:prstGeom prst="rect">
            <a:avLst/>
          </a:prstGeom>
        </p:spPr>
      </p:pic>
    </p:spTree>
    <p:extLst>
      <p:ext uri="{BB962C8B-B14F-4D97-AF65-F5344CB8AC3E}">
        <p14:creationId xmlns:p14="http://schemas.microsoft.com/office/powerpoint/2010/main" val="2379931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7B8C-1F50-7724-7A4D-FACFFB444C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D2DCA-7DD1-D976-7C1F-FF277EF5571B}"/>
              </a:ext>
            </a:extLst>
          </p:cNvPr>
          <p:cNvSpPr>
            <a:spLocks noGrp="1"/>
          </p:cNvSpPr>
          <p:nvPr>
            <p:ph type="title"/>
          </p:nvPr>
        </p:nvSpPr>
        <p:spPr/>
        <p:txBody>
          <a:bodyPr/>
          <a:lstStyle/>
          <a:p>
            <a:r>
              <a:rPr lang="en-US" dirty="0"/>
              <a:t>Primer Design</a:t>
            </a:r>
          </a:p>
        </p:txBody>
      </p:sp>
      <p:sp>
        <p:nvSpPr>
          <p:cNvPr id="3" name="Content Placeholder 2">
            <a:extLst>
              <a:ext uri="{FF2B5EF4-FFF2-40B4-BE49-F238E27FC236}">
                <a16:creationId xmlns:a16="http://schemas.microsoft.com/office/drawing/2014/main" id="{1068811B-1A4C-2348-2BCC-D8634D857775}"/>
              </a:ext>
            </a:extLst>
          </p:cNvPr>
          <p:cNvSpPr>
            <a:spLocks noGrp="1"/>
          </p:cNvSpPr>
          <p:nvPr>
            <p:ph idx="1"/>
          </p:nvPr>
        </p:nvSpPr>
        <p:spPr>
          <a:xfrm>
            <a:off x="1097280" y="1856367"/>
            <a:ext cx="7533764" cy="4023360"/>
          </a:xfrm>
        </p:spPr>
        <p:txBody>
          <a:bodyPr>
            <a:normAutofit/>
          </a:bodyPr>
          <a:lstStyle/>
          <a:p>
            <a:pPr marL="233363" indent="-233363">
              <a:buFont typeface="Arial" panose="020B0604020202020204" pitchFamily="34" charset="0"/>
              <a:buChar char="•"/>
            </a:pPr>
            <a:r>
              <a:rPr lang="en-US" sz="2800" dirty="0"/>
              <a:t>Designed species-specific primers for CFM and SM</a:t>
            </a:r>
          </a:p>
          <a:p>
            <a:pPr marL="233363" indent="-233363">
              <a:buFont typeface="Arial" panose="020B0604020202020204" pitchFamily="34" charset="0"/>
              <a:buChar char="•"/>
            </a:pPr>
            <a:endParaRPr lang="en-US" sz="2800" dirty="0"/>
          </a:p>
          <a:p>
            <a:pPr marL="233363" indent="-233363">
              <a:buFont typeface="Arial" panose="020B0604020202020204" pitchFamily="34" charset="0"/>
              <a:buChar char="•"/>
            </a:pPr>
            <a:r>
              <a:rPr lang="en-US" sz="2800" dirty="0"/>
              <a:t>FM_F/</a:t>
            </a:r>
            <a:r>
              <a:rPr lang="en-US" sz="2800" dirty="0" err="1"/>
              <a:t>Lep_R</a:t>
            </a:r>
            <a:r>
              <a:rPr lang="en-US" sz="2800" dirty="0"/>
              <a:t>  </a:t>
            </a:r>
          </a:p>
          <a:p>
            <a:pPr marL="525971" lvl="1" indent="-233363">
              <a:buFont typeface="Arial" panose="020B0604020202020204" pitchFamily="34" charset="0"/>
              <a:buChar char="•"/>
            </a:pPr>
            <a:r>
              <a:rPr lang="en-US" sz="2600" dirty="0"/>
              <a:t>In the presence of CFM DNA produces a 450 bp amplicon</a:t>
            </a:r>
          </a:p>
          <a:p>
            <a:pPr marL="233363" indent="-233363">
              <a:buFont typeface="Arial" panose="020B0604020202020204" pitchFamily="34" charset="0"/>
              <a:buChar char="•"/>
            </a:pPr>
            <a:endParaRPr lang="en-US" sz="2800" dirty="0"/>
          </a:p>
          <a:p>
            <a:pPr marL="233363" indent="-233363">
              <a:buFont typeface="Arial" panose="020B0604020202020204" pitchFamily="34" charset="0"/>
              <a:buChar char="•"/>
            </a:pPr>
            <a:r>
              <a:rPr lang="en-US" sz="2800" dirty="0"/>
              <a:t>100% efficacy and specificity for both primer pairs</a:t>
            </a: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a:p>
            <a:pPr marL="463550" indent="-463550" defTabSz="4387850">
              <a:buFont typeface="Arial" panose="020B0604020202020204" pitchFamily="34" charset="0"/>
              <a:buChar char="•"/>
            </a:pPr>
            <a:endParaRPr lang="en-CA" sz="2800" dirty="0">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16ECAD75-4315-98A5-00BF-0B0EF340EA88}"/>
              </a:ext>
            </a:extLst>
          </p:cNvPr>
          <p:cNvGrpSpPr/>
          <p:nvPr/>
        </p:nvGrpSpPr>
        <p:grpSpPr>
          <a:xfrm>
            <a:off x="8812192" y="-634701"/>
            <a:ext cx="3379808" cy="9649839"/>
            <a:chOff x="8812192" y="0"/>
            <a:chExt cx="3379808" cy="9649839"/>
          </a:xfrm>
        </p:grpSpPr>
        <p:pic>
          <p:nvPicPr>
            <p:cNvPr id="5" name="Content Placeholder 4" descr="A black and white photo of a building&#10;&#10;AI-generated content may be incorrect.">
              <a:extLst>
                <a:ext uri="{FF2B5EF4-FFF2-40B4-BE49-F238E27FC236}">
                  <a16:creationId xmlns:a16="http://schemas.microsoft.com/office/drawing/2014/main" id="{F6A44BDE-F430-6182-2A43-A84B3DF2E481}"/>
                </a:ext>
              </a:extLst>
            </p:cNvPr>
            <p:cNvPicPr>
              <a:picLocks noChangeAspect="1"/>
            </p:cNvPicPr>
            <p:nvPr/>
          </p:nvPicPr>
          <p:blipFill>
            <a:blip r:embed="rId3">
              <a:extLst>
                <a:ext uri="{28A0092B-C50C-407E-A947-70E740481C1C}">
                  <a14:useLocalDpi xmlns:a14="http://schemas.microsoft.com/office/drawing/2010/main" val="0"/>
                </a:ext>
              </a:extLst>
            </a:blip>
            <a:srcRect l="8947" t="14212" r="56766" b="12361"/>
            <a:stretch>
              <a:fillRect/>
            </a:stretch>
          </p:blipFill>
          <p:spPr>
            <a:xfrm>
              <a:off x="8812192" y="0"/>
              <a:ext cx="3379808" cy="9649839"/>
            </a:xfrm>
            <a:prstGeom prst="rect">
              <a:avLst/>
            </a:prstGeom>
            <a:solidFill>
              <a:srgbClr val="212121"/>
            </a:solidFill>
          </p:spPr>
        </p:pic>
        <p:sp>
          <p:nvSpPr>
            <p:cNvPr id="6" name="Arrow: Right 5">
              <a:extLst>
                <a:ext uri="{FF2B5EF4-FFF2-40B4-BE49-F238E27FC236}">
                  <a16:creationId xmlns:a16="http://schemas.microsoft.com/office/drawing/2014/main" id="{4CC76BEB-7B33-1D79-75C7-DBEE83756661}"/>
                </a:ext>
              </a:extLst>
            </p:cNvPr>
            <p:cNvSpPr/>
            <p:nvPr/>
          </p:nvSpPr>
          <p:spPr>
            <a:xfrm rot="16200000">
              <a:off x="10869454" y="5423791"/>
              <a:ext cx="459086" cy="372140"/>
            </a:xfrm>
            <a:prstGeom prst="rightArrow">
              <a:avLst/>
            </a:prstGeom>
            <a:solidFill>
              <a:srgbClr val="F7F7F7"/>
            </a:solidFill>
            <a:ln>
              <a:solidFill>
                <a:srgbClr val="F7F7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25FBAF7-7DFA-5EC6-A4DB-0F69B30C3A98}"/>
                </a:ext>
              </a:extLst>
            </p:cNvPr>
            <p:cNvSpPr txBox="1"/>
            <p:nvPr/>
          </p:nvSpPr>
          <p:spPr>
            <a:xfrm>
              <a:off x="10397248" y="6017690"/>
              <a:ext cx="1403498" cy="553998"/>
            </a:xfrm>
            <a:prstGeom prst="rect">
              <a:avLst/>
            </a:prstGeom>
            <a:noFill/>
          </p:spPr>
          <p:txBody>
            <a:bodyPr wrap="square" rtlCol="0">
              <a:spAutoFit/>
            </a:bodyPr>
            <a:lstStyle/>
            <a:p>
              <a:pPr algn="ctr"/>
              <a:r>
                <a:rPr lang="en-US" sz="3000" dirty="0">
                  <a:solidFill>
                    <a:srgbClr val="F7F7F7"/>
                  </a:solidFill>
                  <a:latin typeface="Geomanist Bold" panose="02000503000000020004" pitchFamily="2" charset="0"/>
                </a:rPr>
                <a:t>CFM</a:t>
              </a:r>
            </a:p>
          </p:txBody>
        </p:sp>
      </p:grpSp>
    </p:spTree>
    <p:extLst>
      <p:ext uri="{BB962C8B-B14F-4D97-AF65-F5344CB8AC3E}">
        <p14:creationId xmlns:p14="http://schemas.microsoft.com/office/powerpoint/2010/main" val="4166710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09B30-B6FB-DCE6-2DF2-85606233718D}"/>
            </a:ext>
          </a:extLst>
        </p:cNvPr>
        <p:cNvGrpSpPr/>
        <p:nvPr/>
      </p:nvGrpSpPr>
      <p:grpSpPr>
        <a:xfrm>
          <a:off x="0" y="0"/>
          <a:ext cx="0" cy="0"/>
          <a:chOff x="0" y="0"/>
          <a:chExt cx="0" cy="0"/>
        </a:xfrm>
      </p:grpSpPr>
      <p:pic>
        <p:nvPicPr>
          <p:cNvPr id="4" name="Picture 3" descr="A white plastic tray with small holes&#10;&#10;AI-generated content may be incorrect.">
            <a:extLst>
              <a:ext uri="{FF2B5EF4-FFF2-40B4-BE49-F238E27FC236}">
                <a16:creationId xmlns:a16="http://schemas.microsoft.com/office/drawing/2014/main" id="{7E81747C-969A-D226-21C3-200A8A1B3B38}"/>
              </a:ext>
            </a:extLst>
          </p:cNvPr>
          <p:cNvPicPr>
            <a:picLocks noChangeAspect="1"/>
          </p:cNvPicPr>
          <p:nvPr/>
        </p:nvPicPr>
        <p:blipFill>
          <a:blip r:embed="rId3">
            <a:extLst>
              <a:ext uri="{28A0092B-C50C-407E-A947-70E740481C1C}">
                <a14:useLocalDpi xmlns:a14="http://schemas.microsoft.com/office/drawing/2010/main" val="0"/>
              </a:ext>
            </a:extLst>
          </a:blip>
          <a:srcRect l="18604" t="25758" r="21936" b="37910"/>
          <a:stretch>
            <a:fillRect/>
          </a:stretch>
        </p:blipFill>
        <p:spPr>
          <a:xfrm>
            <a:off x="4291441" y="1742111"/>
            <a:ext cx="3609117" cy="1543724"/>
          </a:xfrm>
          <a:prstGeom prst="rect">
            <a:avLst/>
          </a:prstGeom>
        </p:spPr>
      </p:pic>
      <p:pic>
        <p:nvPicPr>
          <p:cNvPr id="3" name="Content Placeholder 10" descr="A computer screen shot of a computer&#10;&#10;AI-generated content may be incorrect.">
            <a:extLst>
              <a:ext uri="{FF2B5EF4-FFF2-40B4-BE49-F238E27FC236}">
                <a16:creationId xmlns:a16="http://schemas.microsoft.com/office/drawing/2014/main" id="{C9E52F3C-C1A9-E559-E914-BA7FFB88C51E}"/>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19612" t="19817" r="23377" b="21151"/>
          <a:stretch>
            <a:fillRect/>
          </a:stretch>
        </p:blipFill>
        <p:spPr>
          <a:xfrm>
            <a:off x="8012914" y="937808"/>
            <a:ext cx="4349207" cy="3152331"/>
          </a:xfrm>
        </p:spPr>
      </p:pic>
      <p:grpSp>
        <p:nvGrpSpPr>
          <p:cNvPr id="7" name="Group 6">
            <a:extLst>
              <a:ext uri="{FF2B5EF4-FFF2-40B4-BE49-F238E27FC236}">
                <a16:creationId xmlns:a16="http://schemas.microsoft.com/office/drawing/2014/main" id="{ADE6DE1D-71A7-7B66-D48E-0C766E0708B1}"/>
              </a:ext>
            </a:extLst>
          </p:cNvPr>
          <p:cNvGrpSpPr>
            <a:grpSpLocks noChangeAspect="1"/>
          </p:cNvGrpSpPr>
          <p:nvPr/>
        </p:nvGrpSpPr>
        <p:grpSpPr>
          <a:xfrm>
            <a:off x="1186101" y="1918091"/>
            <a:ext cx="1978795" cy="1755929"/>
            <a:chOff x="2975333" y="1413309"/>
            <a:chExt cx="979264" cy="953217"/>
          </a:xfrm>
        </p:grpSpPr>
        <p:pic>
          <p:nvPicPr>
            <p:cNvPr id="5" name="Picture 4" descr="A close up of a worm&#10;&#10;AI-generated content may be incorrect.">
              <a:extLst>
                <a:ext uri="{FF2B5EF4-FFF2-40B4-BE49-F238E27FC236}">
                  <a16:creationId xmlns:a16="http://schemas.microsoft.com/office/drawing/2014/main" id="{14518076-98DF-BFAB-D20A-41D0ECDC96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381702">
              <a:off x="2975333" y="1549244"/>
              <a:ext cx="568120" cy="277427"/>
            </a:xfrm>
            <a:prstGeom prst="rect">
              <a:avLst/>
            </a:prstGeom>
          </p:spPr>
        </p:pic>
        <p:pic>
          <p:nvPicPr>
            <p:cNvPr id="10" name="Picture 9" descr="A close up of a worm&#10;&#10;AI-generated content may be incorrect.">
              <a:extLst>
                <a:ext uri="{FF2B5EF4-FFF2-40B4-BE49-F238E27FC236}">
                  <a16:creationId xmlns:a16="http://schemas.microsoft.com/office/drawing/2014/main" id="{0E17306C-5E4F-FE4E-CDBE-2B61617D63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587004" flipH="1">
              <a:off x="3336212" y="2089099"/>
              <a:ext cx="568120" cy="277427"/>
            </a:xfrm>
            <a:prstGeom prst="rect">
              <a:avLst/>
            </a:prstGeom>
          </p:spPr>
        </p:pic>
        <p:pic>
          <p:nvPicPr>
            <p:cNvPr id="11" name="Picture 10" descr="A close up of a worm&#10;&#10;AI-generated content may be incorrect.">
              <a:extLst>
                <a:ext uri="{FF2B5EF4-FFF2-40B4-BE49-F238E27FC236}">
                  <a16:creationId xmlns:a16="http://schemas.microsoft.com/office/drawing/2014/main" id="{1F85C291-4BA7-3A03-79B8-DF3BD2B5EA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6849" flipH="1">
              <a:off x="3000307" y="1923306"/>
              <a:ext cx="385770" cy="188381"/>
            </a:xfrm>
            <a:prstGeom prst="rect">
              <a:avLst/>
            </a:prstGeom>
          </p:spPr>
        </p:pic>
        <p:pic>
          <p:nvPicPr>
            <p:cNvPr id="12" name="Picture 11" descr="A close up of a worm&#10;&#10;AI-generated content may be incorrect.">
              <a:extLst>
                <a:ext uri="{FF2B5EF4-FFF2-40B4-BE49-F238E27FC236}">
                  <a16:creationId xmlns:a16="http://schemas.microsoft.com/office/drawing/2014/main" id="{D9328140-73FE-8E25-742E-83B66373B2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999301">
              <a:off x="3343456" y="1413309"/>
              <a:ext cx="437049" cy="213422"/>
            </a:xfrm>
            <a:prstGeom prst="rect">
              <a:avLst/>
            </a:prstGeom>
          </p:spPr>
        </p:pic>
        <p:pic>
          <p:nvPicPr>
            <p:cNvPr id="13" name="Picture 12" descr="A close up of a worm&#10;&#10;AI-generated content may be incorrect.">
              <a:extLst>
                <a:ext uri="{FF2B5EF4-FFF2-40B4-BE49-F238E27FC236}">
                  <a16:creationId xmlns:a16="http://schemas.microsoft.com/office/drawing/2014/main" id="{BB96DF38-EDC7-5629-615D-3AC00E9590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551391">
              <a:off x="3444598" y="1745276"/>
              <a:ext cx="509999" cy="249045"/>
            </a:xfrm>
            <a:prstGeom prst="rect">
              <a:avLst/>
            </a:prstGeom>
          </p:spPr>
        </p:pic>
      </p:grpSp>
      <p:grpSp>
        <p:nvGrpSpPr>
          <p:cNvPr id="18" name="Group 17">
            <a:extLst>
              <a:ext uri="{FF2B5EF4-FFF2-40B4-BE49-F238E27FC236}">
                <a16:creationId xmlns:a16="http://schemas.microsoft.com/office/drawing/2014/main" id="{39550735-B6B9-2599-EA51-DB24A467C2FE}"/>
              </a:ext>
            </a:extLst>
          </p:cNvPr>
          <p:cNvGrpSpPr/>
          <p:nvPr/>
        </p:nvGrpSpPr>
        <p:grpSpPr>
          <a:xfrm>
            <a:off x="9329717" y="3526715"/>
            <a:ext cx="2106690" cy="790463"/>
            <a:chOff x="8985931" y="4090139"/>
            <a:chExt cx="2106690" cy="790463"/>
          </a:xfrm>
        </p:grpSpPr>
        <p:pic>
          <p:nvPicPr>
            <p:cNvPr id="9" name="Picture 8" descr="A black background with a line in the middle&#10;&#10;AI-generated content may be incorrect.">
              <a:extLst>
                <a:ext uri="{FF2B5EF4-FFF2-40B4-BE49-F238E27FC236}">
                  <a16:creationId xmlns:a16="http://schemas.microsoft.com/office/drawing/2014/main" id="{6C8B0C2D-A955-AC01-5BFA-ECF748961610}"/>
                </a:ext>
              </a:extLst>
            </p:cNvPr>
            <p:cNvPicPr>
              <a:picLocks noChangeAspect="1"/>
            </p:cNvPicPr>
            <p:nvPr/>
          </p:nvPicPr>
          <p:blipFill>
            <a:blip r:embed="rId6">
              <a:extLst>
                <a:ext uri="{28A0092B-C50C-407E-A947-70E740481C1C}">
                  <a14:useLocalDpi xmlns:a14="http://schemas.microsoft.com/office/drawing/2010/main" val="0"/>
                </a:ext>
              </a:extLst>
            </a:blip>
            <a:srcRect l="30001" t="24140" r="26372" b="35826"/>
            <a:stretch>
              <a:fillRect/>
            </a:stretch>
          </p:blipFill>
          <p:spPr>
            <a:xfrm>
              <a:off x="9137192" y="4206331"/>
              <a:ext cx="1049675" cy="674270"/>
            </a:xfrm>
            <a:prstGeom prst="rect">
              <a:avLst/>
            </a:prstGeom>
          </p:spPr>
        </p:pic>
        <p:pic>
          <p:nvPicPr>
            <p:cNvPr id="14" name="Picture 13" descr="A black background with a line in the middle&#10;&#10;AI-generated content may be incorrect.">
              <a:extLst>
                <a:ext uri="{FF2B5EF4-FFF2-40B4-BE49-F238E27FC236}">
                  <a16:creationId xmlns:a16="http://schemas.microsoft.com/office/drawing/2014/main" id="{DEC20B72-4552-77C3-0A97-601ED9DEA2D8}"/>
                </a:ext>
              </a:extLst>
            </p:cNvPr>
            <p:cNvPicPr>
              <a:picLocks noChangeAspect="1"/>
            </p:cNvPicPr>
            <p:nvPr/>
          </p:nvPicPr>
          <p:blipFill>
            <a:blip r:embed="rId6">
              <a:extLst>
                <a:ext uri="{28A0092B-C50C-407E-A947-70E740481C1C}">
                  <a14:useLocalDpi xmlns:a14="http://schemas.microsoft.com/office/drawing/2010/main" val="0"/>
                </a:ext>
              </a:extLst>
            </a:blip>
            <a:srcRect l="30001" t="24140" r="26372" b="35826"/>
            <a:stretch>
              <a:fillRect/>
            </a:stretch>
          </p:blipFill>
          <p:spPr>
            <a:xfrm>
              <a:off x="9943372" y="4206332"/>
              <a:ext cx="1049675" cy="674270"/>
            </a:xfrm>
            <a:prstGeom prst="rect">
              <a:avLst/>
            </a:prstGeom>
          </p:spPr>
        </p:pic>
        <p:sp>
          <p:nvSpPr>
            <p:cNvPr id="15" name="TextBox 14">
              <a:extLst>
                <a:ext uri="{FF2B5EF4-FFF2-40B4-BE49-F238E27FC236}">
                  <a16:creationId xmlns:a16="http://schemas.microsoft.com/office/drawing/2014/main" id="{9D104BF1-193A-832F-981F-DF066C4B491D}"/>
                </a:ext>
              </a:extLst>
            </p:cNvPr>
            <p:cNvSpPr txBox="1"/>
            <p:nvPr/>
          </p:nvSpPr>
          <p:spPr>
            <a:xfrm>
              <a:off x="8985931" y="4090139"/>
              <a:ext cx="1296537" cy="338554"/>
            </a:xfrm>
            <a:prstGeom prst="rect">
              <a:avLst/>
            </a:prstGeom>
            <a:noFill/>
          </p:spPr>
          <p:txBody>
            <a:bodyPr wrap="square" rtlCol="0">
              <a:spAutoFit/>
            </a:bodyPr>
            <a:lstStyle/>
            <a:p>
              <a:pPr algn="ctr"/>
              <a:r>
                <a:rPr lang="en-US" sz="1600" dirty="0">
                  <a:solidFill>
                    <a:srgbClr val="2657C0"/>
                  </a:solidFill>
                  <a:latin typeface="Geomanist Bold" panose="02000503000000020004" pitchFamily="2" charset="0"/>
                </a:rPr>
                <a:t>FM_F</a:t>
              </a:r>
            </a:p>
          </p:txBody>
        </p:sp>
        <p:sp>
          <p:nvSpPr>
            <p:cNvPr id="16" name="TextBox 15">
              <a:extLst>
                <a:ext uri="{FF2B5EF4-FFF2-40B4-BE49-F238E27FC236}">
                  <a16:creationId xmlns:a16="http://schemas.microsoft.com/office/drawing/2014/main" id="{63FA66D5-773D-CE64-DA86-2E31B0D53AD3}"/>
                </a:ext>
              </a:extLst>
            </p:cNvPr>
            <p:cNvSpPr txBox="1"/>
            <p:nvPr/>
          </p:nvSpPr>
          <p:spPr>
            <a:xfrm>
              <a:off x="9796084" y="4090139"/>
              <a:ext cx="1296537" cy="338554"/>
            </a:xfrm>
            <a:prstGeom prst="rect">
              <a:avLst/>
            </a:prstGeom>
            <a:noFill/>
          </p:spPr>
          <p:txBody>
            <a:bodyPr wrap="square" rtlCol="0">
              <a:spAutoFit/>
            </a:bodyPr>
            <a:lstStyle/>
            <a:p>
              <a:pPr algn="ctr"/>
              <a:r>
                <a:rPr lang="en-US" sz="1600" dirty="0" err="1">
                  <a:solidFill>
                    <a:srgbClr val="2657C0"/>
                  </a:solidFill>
                  <a:latin typeface="Geomanist Bold" panose="02000503000000020004" pitchFamily="2" charset="0"/>
                </a:rPr>
                <a:t>Lep_R</a:t>
              </a:r>
              <a:endParaRPr lang="en-US" sz="1600" dirty="0">
                <a:solidFill>
                  <a:srgbClr val="2657C0"/>
                </a:solidFill>
                <a:latin typeface="Geomanist Bold" panose="02000503000000020004" pitchFamily="2" charset="0"/>
              </a:endParaRPr>
            </a:p>
          </p:txBody>
        </p:sp>
        <p:sp>
          <p:nvSpPr>
            <p:cNvPr id="17" name="TextBox 16">
              <a:extLst>
                <a:ext uri="{FF2B5EF4-FFF2-40B4-BE49-F238E27FC236}">
                  <a16:creationId xmlns:a16="http://schemas.microsoft.com/office/drawing/2014/main" id="{6A4974D4-CE5C-837F-DFAE-CCBB222E15C9}"/>
                </a:ext>
              </a:extLst>
            </p:cNvPr>
            <p:cNvSpPr txBox="1"/>
            <p:nvPr/>
          </p:nvSpPr>
          <p:spPr>
            <a:xfrm>
              <a:off x="9863864" y="4090139"/>
              <a:ext cx="312261" cy="338554"/>
            </a:xfrm>
            <a:prstGeom prst="rect">
              <a:avLst/>
            </a:prstGeom>
            <a:noFill/>
          </p:spPr>
          <p:txBody>
            <a:bodyPr wrap="square" rtlCol="0">
              <a:spAutoFit/>
            </a:bodyPr>
            <a:lstStyle/>
            <a:p>
              <a:pPr algn="ctr"/>
              <a:r>
                <a:rPr lang="en-US" sz="1600" dirty="0">
                  <a:solidFill>
                    <a:srgbClr val="2657C0"/>
                  </a:solidFill>
                  <a:latin typeface="Geomanist Bold" panose="02000503000000020004" pitchFamily="2" charset="0"/>
                </a:rPr>
                <a:t>+</a:t>
              </a:r>
            </a:p>
          </p:txBody>
        </p:sp>
      </p:grpSp>
      <p:pic>
        <p:nvPicPr>
          <p:cNvPr id="22" name="Picture 21" descr="A computer screen shot of a glass shelf&#10;&#10;AI-generated content may be incorrect.">
            <a:extLst>
              <a:ext uri="{FF2B5EF4-FFF2-40B4-BE49-F238E27FC236}">
                <a16:creationId xmlns:a16="http://schemas.microsoft.com/office/drawing/2014/main" id="{0E3FFA0F-CCB4-9766-44F6-4A00DD1EF189}"/>
              </a:ext>
            </a:extLst>
          </p:cNvPr>
          <p:cNvPicPr>
            <a:picLocks noChangeAspect="1"/>
          </p:cNvPicPr>
          <p:nvPr/>
        </p:nvPicPr>
        <p:blipFill>
          <a:blip r:embed="rId7">
            <a:extLst>
              <a:ext uri="{28A0092B-C50C-407E-A947-70E740481C1C}">
                <a14:useLocalDpi xmlns:a14="http://schemas.microsoft.com/office/drawing/2010/main" val="0"/>
              </a:ext>
            </a:extLst>
          </a:blip>
          <a:srcRect l="25986" t="26315" r="30387" b="31486"/>
          <a:stretch>
            <a:fillRect/>
          </a:stretch>
        </p:blipFill>
        <p:spPr>
          <a:xfrm>
            <a:off x="1414974" y="3986142"/>
            <a:ext cx="3805453" cy="2576609"/>
          </a:xfrm>
          <a:prstGeom prst="rect">
            <a:avLst/>
          </a:prstGeom>
        </p:spPr>
      </p:pic>
      <p:grpSp>
        <p:nvGrpSpPr>
          <p:cNvPr id="27" name="Group 26">
            <a:extLst>
              <a:ext uri="{FF2B5EF4-FFF2-40B4-BE49-F238E27FC236}">
                <a16:creationId xmlns:a16="http://schemas.microsoft.com/office/drawing/2014/main" id="{4AF7E5C8-CA15-5EC8-6A2C-ABF61A9D8C0C}"/>
              </a:ext>
            </a:extLst>
          </p:cNvPr>
          <p:cNvGrpSpPr/>
          <p:nvPr/>
        </p:nvGrpSpPr>
        <p:grpSpPr>
          <a:xfrm>
            <a:off x="6861702" y="4562486"/>
            <a:ext cx="3521360" cy="1423919"/>
            <a:chOff x="5769518" y="4924926"/>
            <a:chExt cx="3521360" cy="1423919"/>
          </a:xfrm>
        </p:grpSpPr>
        <p:sp>
          <p:nvSpPr>
            <p:cNvPr id="24" name="Rectangle: Rounded Corners 23">
              <a:extLst>
                <a:ext uri="{FF2B5EF4-FFF2-40B4-BE49-F238E27FC236}">
                  <a16:creationId xmlns:a16="http://schemas.microsoft.com/office/drawing/2014/main" id="{906A7F8E-1DBA-DBF2-048D-853DEC1AA08B}"/>
                </a:ext>
              </a:extLst>
            </p:cNvPr>
            <p:cNvSpPr/>
            <p:nvPr/>
          </p:nvSpPr>
          <p:spPr>
            <a:xfrm>
              <a:off x="5820229" y="4924926"/>
              <a:ext cx="3419667" cy="1423919"/>
            </a:xfrm>
            <a:prstGeom prst="roundRect">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74647C4-DF5C-6C96-DC63-FF5B767E7B12}"/>
                </a:ext>
              </a:extLst>
            </p:cNvPr>
            <p:cNvSpPr txBox="1"/>
            <p:nvPr/>
          </p:nvSpPr>
          <p:spPr>
            <a:xfrm>
              <a:off x="5769518" y="5123804"/>
              <a:ext cx="3521360" cy="523220"/>
            </a:xfrm>
            <a:prstGeom prst="rect">
              <a:avLst/>
            </a:prstGeom>
            <a:noFill/>
          </p:spPr>
          <p:txBody>
            <a:bodyPr wrap="square" rtlCol="0">
              <a:spAutoFit/>
            </a:bodyPr>
            <a:lstStyle/>
            <a:p>
              <a:pPr algn="ctr"/>
              <a:r>
                <a:rPr lang="en-US" sz="2800" dirty="0">
                  <a:solidFill>
                    <a:srgbClr val="F7F7F7"/>
                  </a:solidFill>
                  <a:latin typeface="Calibri" panose="020F0502020204030204" pitchFamily="34" charset="0"/>
                  <a:ea typeface="Calibri" panose="020F0502020204030204" pitchFamily="34" charset="0"/>
                  <a:cs typeface="Calibri" panose="020F0502020204030204" pitchFamily="34" charset="0"/>
                </a:rPr>
                <a:t>450 bp band = CFM</a:t>
              </a:r>
            </a:p>
          </p:txBody>
        </p:sp>
        <p:sp>
          <p:nvSpPr>
            <p:cNvPr id="26" name="TextBox 25">
              <a:extLst>
                <a:ext uri="{FF2B5EF4-FFF2-40B4-BE49-F238E27FC236}">
                  <a16:creationId xmlns:a16="http://schemas.microsoft.com/office/drawing/2014/main" id="{F23AFAE3-8A13-8232-4297-79DC792D332C}"/>
                </a:ext>
              </a:extLst>
            </p:cNvPr>
            <p:cNvSpPr txBox="1"/>
            <p:nvPr/>
          </p:nvSpPr>
          <p:spPr>
            <a:xfrm>
              <a:off x="5769518" y="5713267"/>
              <a:ext cx="3521360" cy="523220"/>
            </a:xfrm>
            <a:prstGeom prst="rect">
              <a:avLst/>
            </a:prstGeom>
            <a:noFill/>
          </p:spPr>
          <p:txBody>
            <a:bodyPr wrap="square" rtlCol="0">
              <a:spAutoFit/>
            </a:bodyPr>
            <a:lstStyle/>
            <a:p>
              <a:pPr algn="ctr"/>
              <a:r>
                <a:rPr lang="en-US" sz="2800" dirty="0">
                  <a:solidFill>
                    <a:srgbClr val="F7F7F7"/>
                  </a:solidFill>
                  <a:latin typeface="+mj-lt"/>
                </a:rPr>
                <a:t>No band = SM</a:t>
              </a:r>
            </a:p>
          </p:txBody>
        </p:sp>
      </p:grpSp>
      <p:sp>
        <p:nvSpPr>
          <p:cNvPr id="33" name="Title 1">
            <a:extLst>
              <a:ext uri="{FF2B5EF4-FFF2-40B4-BE49-F238E27FC236}">
                <a16:creationId xmlns:a16="http://schemas.microsoft.com/office/drawing/2014/main" id="{61E868BE-E320-C591-D735-4309AADB6A23}"/>
              </a:ext>
            </a:extLst>
          </p:cNvPr>
          <p:cNvSpPr txBox="1">
            <a:spLocks/>
          </p:cNvSpPr>
          <p:nvPr/>
        </p:nvSpPr>
        <p:spPr>
          <a:xfrm>
            <a:off x="1070746" y="350305"/>
            <a:ext cx="10515600" cy="132556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ea typeface="Calibri" panose="020F0502020204030204" pitchFamily="34" charset="0"/>
                <a:cs typeface="Calibri" panose="020F0502020204030204" pitchFamily="34" charset="0"/>
              </a:rPr>
              <a:t>Larval Identification</a:t>
            </a:r>
          </a:p>
        </p:txBody>
      </p:sp>
      <p:sp>
        <p:nvSpPr>
          <p:cNvPr id="34" name="Arrow: Right 33">
            <a:extLst>
              <a:ext uri="{FF2B5EF4-FFF2-40B4-BE49-F238E27FC236}">
                <a16:creationId xmlns:a16="http://schemas.microsoft.com/office/drawing/2014/main" id="{5A2AAF4B-D5FF-8E71-D43B-AC0A2C0DF6D2}"/>
              </a:ext>
            </a:extLst>
          </p:cNvPr>
          <p:cNvSpPr/>
          <p:nvPr/>
        </p:nvSpPr>
        <p:spPr>
          <a:xfrm>
            <a:off x="3553306" y="2327903"/>
            <a:ext cx="459086" cy="372140"/>
          </a:xfrm>
          <a:prstGeom prst="rightArrow">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Right 34">
            <a:extLst>
              <a:ext uri="{FF2B5EF4-FFF2-40B4-BE49-F238E27FC236}">
                <a16:creationId xmlns:a16="http://schemas.microsoft.com/office/drawing/2014/main" id="{71391CC0-0144-95A0-4612-706E81367043}"/>
              </a:ext>
            </a:extLst>
          </p:cNvPr>
          <p:cNvSpPr/>
          <p:nvPr/>
        </p:nvSpPr>
        <p:spPr>
          <a:xfrm>
            <a:off x="8294245" y="2327903"/>
            <a:ext cx="459086" cy="372140"/>
          </a:xfrm>
          <a:prstGeom prst="rightArrow">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EFC5F47-EE3E-8F39-4272-9931E4AC2FCA}"/>
              </a:ext>
            </a:extLst>
          </p:cNvPr>
          <p:cNvSpPr>
            <a:spLocks noChangeAspect="1"/>
          </p:cNvSpPr>
          <p:nvPr/>
        </p:nvSpPr>
        <p:spPr>
          <a:xfrm rot="10800000" flipH="1">
            <a:off x="3569973" y="3667076"/>
            <a:ext cx="5544609" cy="91106"/>
          </a:xfrm>
          <a:prstGeom prst="rect">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C8E6F82A-E719-AB12-C17A-F3C13A436E74}"/>
              </a:ext>
            </a:extLst>
          </p:cNvPr>
          <p:cNvSpPr/>
          <p:nvPr/>
        </p:nvSpPr>
        <p:spPr>
          <a:xfrm>
            <a:off x="5556623" y="5098514"/>
            <a:ext cx="459086" cy="372140"/>
          </a:xfrm>
          <a:prstGeom prst="rightArrow">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5FEA701B-D653-CD50-A8B6-0D5EDD25A5B0}"/>
              </a:ext>
            </a:extLst>
          </p:cNvPr>
          <p:cNvSpPr/>
          <p:nvPr/>
        </p:nvSpPr>
        <p:spPr>
          <a:xfrm rot="5400000">
            <a:off x="3440497" y="3759309"/>
            <a:ext cx="349004" cy="178428"/>
          </a:xfrm>
          <a:prstGeom prst="rightArrow">
            <a:avLst/>
          </a:prstGeom>
          <a:solidFill>
            <a:srgbClr val="2657C0"/>
          </a:solidFill>
          <a:ln>
            <a:solidFill>
              <a:srgbClr val="2657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9318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88B60-718B-FFE0-42E7-FC036ED1740B}"/>
              </a:ext>
            </a:extLst>
          </p:cNvPr>
          <p:cNvSpPr>
            <a:spLocks noGrp="1"/>
          </p:cNvSpPr>
          <p:nvPr>
            <p:ph type="title"/>
          </p:nvPr>
        </p:nvSpPr>
        <p:spPr/>
        <p:txBody>
          <a:bodyPr/>
          <a:lstStyle/>
          <a:p>
            <a:r>
              <a:rPr lang="en-US" dirty="0"/>
              <a:t>2024 Larval identification</a:t>
            </a:r>
          </a:p>
        </p:txBody>
      </p:sp>
      <p:sp>
        <p:nvSpPr>
          <p:cNvPr id="3" name="Content Placeholder 2">
            <a:extLst>
              <a:ext uri="{FF2B5EF4-FFF2-40B4-BE49-F238E27FC236}">
                <a16:creationId xmlns:a16="http://schemas.microsoft.com/office/drawing/2014/main" id="{8F8FB29F-849F-F3C1-0B31-F2A6DFFCC0D2}"/>
              </a:ext>
            </a:extLst>
          </p:cNvPr>
          <p:cNvSpPr>
            <a:spLocks noGrp="1"/>
          </p:cNvSpPr>
          <p:nvPr>
            <p:ph idx="1"/>
          </p:nvPr>
        </p:nvSpPr>
        <p:spPr>
          <a:xfrm>
            <a:off x="1097280" y="1845734"/>
            <a:ext cx="10058400" cy="4499060"/>
          </a:xfrm>
        </p:spPr>
        <p:txBody>
          <a:bodyPr>
            <a:normAutofit/>
          </a:bodyPr>
          <a:lstStyle/>
          <a:p>
            <a:pPr marL="269875" indent="-269875">
              <a:buFont typeface="Arial" panose="020B0604020202020204" pitchFamily="34" charset="0"/>
              <a:buChar char="•"/>
            </a:pPr>
            <a:r>
              <a:rPr lang="en-US" sz="2800" dirty="0"/>
              <a:t>Collected approx. 17,355 larvae from </a:t>
            </a:r>
          </a:p>
          <a:p>
            <a:pPr marL="562483" lvl="1" indent="-269875">
              <a:buFont typeface="Arial" panose="020B0604020202020204" pitchFamily="34" charset="0"/>
              <a:buChar char="•"/>
            </a:pPr>
            <a:r>
              <a:rPr lang="en-US" sz="2600" dirty="0"/>
              <a:t>130 infested canola plants</a:t>
            </a:r>
          </a:p>
          <a:p>
            <a:pPr marL="562483" lvl="1" indent="-269875">
              <a:buFont typeface="Arial" panose="020B0604020202020204" pitchFamily="34" charset="0"/>
              <a:buChar char="•"/>
            </a:pPr>
            <a:r>
              <a:rPr lang="en-US" sz="2600" dirty="0"/>
              <a:t>4 infested brassicaceous plants</a:t>
            </a:r>
          </a:p>
          <a:p>
            <a:pPr marL="269875" indent="-269875">
              <a:buFont typeface="Arial" panose="020B0604020202020204" pitchFamily="34" charset="0"/>
              <a:buChar char="•"/>
            </a:pPr>
            <a:r>
              <a:rPr lang="en-US" sz="2800" dirty="0"/>
              <a:t>Extracted and amplified DNA from 8,489 larvae </a:t>
            </a:r>
          </a:p>
          <a:p>
            <a:pPr marL="562483" lvl="1" indent="-269875">
              <a:buFont typeface="Arial" panose="020B0604020202020204" pitchFamily="34" charset="0"/>
              <a:buChar char="•"/>
            </a:pPr>
            <a:r>
              <a:rPr lang="en-US" sz="2600" dirty="0"/>
              <a:t>58 canola plants </a:t>
            </a:r>
          </a:p>
          <a:p>
            <a:pPr marL="562483" lvl="1" indent="-269875">
              <a:buFont typeface="Arial" panose="020B0604020202020204" pitchFamily="34" charset="0"/>
              <a:buChar char="•"/>
            </a:pPr>
            <a:r>
              <a:rPr lang="en-US" sz="2600" dirty="0"/>
              <a:t>6-18 plants per week  from 27 Jun to 7 August</a:t>
            </a:r>
          </a:p>
          <a:p>
            <a:pPr marL="269875" indent="-269875">
              <a:buFont typeface="Arial" panose="020B0604020202020204" pitchFamily="34" charset="0"/>
              <a:buChar char="•"/>
            </a:pPr>
            <a:r>
              <a:rPr lang="en-US" sz="2800" dirty="0"/>
              <a:t>plus 20 larvae from other brassicaceous plants</a:t>
            </a:r>
          </a:p>
          <a:p>
            <a:pPr marL="269875" indent="-269875">
              <a:buFont typeface="Arial" panose="020B0604020202020204" pitchFamily="34" charset="0"/>
              <a:buChar char="•"/>
            </a:pPr>
            <a:endParaRPr lang="en-US" sz="2800" dirty="0"/>
          </a:p>
          <a:p>
            <a:pPr marL="269875" indent="-269875">
              <a:buFont typeface="Arial" panose="020B0604020202020204" pitchFamily="34" charset="0"/>
              <a:buChar char="•"/>
            </a:pPr>
            <a:endParaRPr lang="en-US" sz="2800" dirty="0"/>
          </a:p>
          <a:p>
            <a:pPr marL="269875" indent="-269875">
              <a:buFont typeface="Arial" panose="020B0604020202020204" pitchFamily="34" charset="0"/>
              <a:buChar char="•"/>
            </a:pPr>
            <a:endParaRPr lang="en-US" sz="2800" dirty="0"/>
          </a:p>
          <a:p>
            <a:pPr marL="176213" indent="-176213">
              <a:buFont typeface="Arial" panose="020B0604020202020204" pitchFamily="34" charset="0"/>
              <a:buChar char="•"/>
            </a:pPr>
            <a:endParaRPr lang="en-US" sz="2800" dirty="0"/>
          </a:p>
        </p:txBody>
      </p:sp>
      <p:pic>
        <p:nvPicPr>
          <p:cNvPr id="73" name="Picture 72" descr="A plant with yellow flowers and leaves&#10;&#10;AI-generated content may be incorrect.">
            <a:extLst>
              <a:ext uri="{FF2B5EF4-FFF2-40B4-BE49-F238E27FC236}">
                <a16:creationId xmlns:a16="http://schemas.microsoft.com/office/drawing/2014/main" id="{501C61AD-E75C-61A8-A7C5-A5403A5823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7026" y="137878"/>
            <a:ext cx="1527738" cy="2991242"/>
          </a:xfrm>
          <a:prstGeom prst="rect">
            <a:avLst/>
          </a:prstGeom>
        </p:spPr>
      </p:pic>
      <p:grpSp>
        <p:nvGrpSpPr>
          <p:cNvPr id="74" name="Group 73">
            <a:extLst>
              <a:ext uri="{FF2B5EF4-FFF2-40B4-BE49-F238E27FC236}">
                <a16:creationId xmlns:a16="http://schemas.microsoft.com/office/drawing/2014/main" id="{1D31E62A-54F3-FF3F-DA1A-259D8D95424E}"/>
              </a:ext>
            </a:extLst>
          </p:cNvPr>
          <p:cNvGrpSpPr>
            <a:grpSpLocks noChangeAspect="1"/>
          </p:cNvGrpSpPr>
          <p:nvPr/>
        </p:nvGrpSpPr>
        <p:grpSpPr>
          <a:xfrm>
            <a:off x="10004764" y="1822786"/>
            <a:ext cx="1978795" cy="1755929"/>
            <a:chOff x="2975333" y="1413309"/>
            <a:chExt cx="979264" cy="953217"/>
          </a:xfrm>
        </p:grpSpPr>
        <p:pic>
          <p:nvPicPr>
            <p:cNvPr id="75" name="Picture 74" descr="A close up of a worm&#10;&#10;AI-generated content may be incorrect.">
              <a:extLst>
                <a:ext uri="{FF2B5EF4-FFF2-40B4-BE49-F238E27FC236}">
                  <a16:creationId xmlns:a16="http://schemas.microsoft.com/office/drawing/2014/main" id="{3C870179-6798-593B-4F4C-747AA16964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381702">
              <a:off x="2975333" y="1549244"/>
              <a:ext cx="568120" cy="277427"/>
            </a:xfrm>
            <a:prstGeom prst="rect">
              <a:avLst/>
            </a:prstGeom>
          </p:spPr>
        </p:pic>
        <p:pic>
          <p:nvPicPr>
            <p:cNvPr id="76" name="Picture 75" descr="A close up of a worm&#10;&#10;AI-generated content may be incorrect.">
              <a:extLst>
                <a:ext uri="{FF2B5EF4-FFF2-40B4-BE49-F238E27FC236}">
                  <a16:creationId xmlns:a16="http://schemas.microsoft.com/office/drawing/2014/main" id="{8D9D0EA0-3FA0-2722-ED3E-D3BA944A2C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87004" flipH="1">
              <a:off x="3336212" y="2089099"/>
              <a:ext cx="568120" cy="277427"/>
            </a:xfrm>
            <a:prstGeom prst="rect">
              <a:avLst/>
            </a:prstGeom>
          </p:spPr>
        </p:pic>
        <p:pic>
          <p:nvPicPr>
            <p:cNvPr id="77" name="Picture 76" descr="A close up of a worm&#10;&#10;AI-generated content may be incorrect.">
              <a:extLst>
                <a:ext uri="{FF2B5EF4-FFF2-40B4-BE49-F238E27FC236}">
                  <a16:creationId xmlns:a16="http://schemas.microsoft.com/office/drawing/2014/main" id="{AEC8AAC5-6CBE-C94A-E32A-43DD55E5BF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6849" flipH="1">
              <a:off x="3000307" y="1923306"/>
              <a:ext cx="385770" cy="188381"/>
            </a:xfrm>
            <a:prstGeom prst="rect">
              <a:avLst/>
            </a:prstGeom>
          </p:spPr>
        </p:pic>
        <p:pic>
          <p:nvPicPr>
            <p:cNvPr id="78" name="Picture 77" descr="A close up of a worm&#10;&#10;AI-generated content may be incorrect.">
              <a:extLst>
                <a:ext uri="{FF2B5EF4-FFF2-40B4-BE49-F238E27FC236}">
                  <a16:creationId xmlns:a16="http://schemas.microsoft.com/office/drawing/2014/main" id="{A2F9074F-AC72-B81C-29B3-AB39F5618B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99301">
              <a:off x="3343456" y="1413309"/>
              <a:ext cx="437049" cy="213422"/>
            </a:xfrm>
            <a:prstGeom prst="rect">
              <a:avLst/>
            </a:prstGeom>
          </p:spPr>
        </p:pic>
        <p:pic>
          <p:nvPicPr>
            <p:cNvPr id="79" name="Picture 78" descr="A close up of a worm&#10;&#10;AI-generated content may be incorrect.">
              <a:extLst>
                <a:ext uri="{FF2B5EF4-FFF2-40B4-BE49-F238E27FC236}">
                  <a16:creationId xmlns:a16="http://schemas.microsoft.com/office/drawing/2014/main" id="{93309411-7BC9-EA04-84D5-C4CE4E7885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551391">
              <a:off x="3444598" y="1745276"/>
              <a:ext cx="509999" cy="249045"/>
            </a:xfrm>
            <a:prstGeom prst="rect">
              <a:avLst/>
            </a:prstGeom>
          </p:spPr>
        </p:pic>
      </p:grpSp>
      <p:pic>
        <p:nvPicPr>
          <p:cNvPr id="80" name="Picture 79" descr="A computer screen shot of a glass shelf&#10;&#10;AI-generated content may be incorrect.">
            <a:extLst>
              <a:ext uri="{FF2B5EF4-FFF2-40B4-BE49-F238E27FC236}">
                <a16:creationId xmlns:a16="http://schemas.microsoft.com/office/drawing/2014/main" id="{9A2EDB5F-6B89-5463-AA56-B6B23932A6B2}"/>
              </a:ext>
            </a:extLst>
          </p:cNvPr>
          <p:cNvPicPr>
            <a:picLocks noChangeAspect="1"/>
          </p:cNvPicPr>
          <p:nvPr/>
        </p:nvPicPr>
        <p:blipFill>
          <a:blip r:embed="rId5">
            <a:extLst>
              <a:ext uri="{28A0092B-C50C-407E-A947-70E740481C1C}">
                <a14:useLocalDpi xmlns:a14="http://schemas.microsoft.com/office/drawing/2010/main" val="0"/>
              </a:ext>
            </a:extLst>
          </a:blip>
          <a:srcRect l="25986" t="26315" r="30387" b="31486"/>
          <a:stretch>
            <a:fillRect/>
          </a:stretch>
        </p:blipFill>
        <p:spPr>
          <a:xfrm>
            <a:off x="8676036" y="4461076"/>
            <a:ext cx="3805453" cy="2576609"/>
          </a:xfrm>
          <a:prstGeom prst="rect">
            <a:avLst/>
          </a:prstGeom>
        </p:spPr>
      </p:pic>
      <p:pic>
        <p:nvPicPr>
          <p:cNvPr id="81" name="Content Placeholder 10" descr="A computer screen shot of a computer&#10;&#10;AI-generated content may be incorrect.">
            <a:extLst>
              <a:ext uri="{FF2B5EF4-FFF2-40B4-BE49-F238E27FC236}">
                <a16:creationId xmlns:a16="http://schemas.microsoft.com/office/drawing/2014/main" id="{810402EC-6E1F-5A37-330D-BFEFD50A1121}"/>
              </a:ext>
            </a:extLst>
          </p:cNvPr>
          <p:cNvPicPr>
            <a:picLocks noChangeAspect="1"/>
          </p:cNvPicPr>
          <p:nvPr/>
        </p:nvPicPr>
        <p:blipFill>
          <a:blip r:embed="rId6">
            <a:extLst>
              <a:ext uri="{28A0092B-C50C-407E-A947-70E740481C1C}">
                <a14:useLocalDpi xmlns:a14="http://schemas.microsoft.com/office/drawing/2010/main" val="0"/>
              </a:ext>
            </a:extLst>
          </a:blip>
          <a:srcRect l="19612" t="19817" r="23377" b="21151"/>
          <a:stretch>
            <a:fillRect/>
          </a:stretch>
        </p:blipFill>
        <p:spPr>
          <a:xfrm>
            <a:off x="7192424" y="2706540"/>
            <a:ext cx="4349207" cy="3152331"/>
          </a:xfrm>
          <a:prstGeom prst="rect">
            <a:avLst/>
          </a:prstGeom>
        </p:spPr>
      </p:pic>
    </p:spTree>
    <p:extLst>
      <p:ext uri="{BB962C8B-B14F-4D97-AF65-F5344CB8AC3E}">
        <p14:creationId xmlns:p14="http://schemas.microsoft.com/office/powerpoint/2010/main" val="3984168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FAC137-6BF7-3DAC-CE37-A03045244AA2}"/>
              </a:ext>
            </a:extLst>
          </p:cNvPr>
          <p:cNvSpPr txBox="1"/>
          <p:nvPr/>
        </p:nvSpPr>
        <p:spPr>
          <a:xfrm>
            <a:off x="7500559" y="5484842"/>
            <a:ext cx="858747" cy="215444"/>
          </a:xfrm>
          <a:prstGeom prst="rect">
            <a:avLst/>
          </a:prstGeom>
          <a:noFill/>
        </p:spPr>
        <p:txBody>
          <a:bodyPr wrap="square" rtlCol="0">
            <a:spAutoFit/>
          </a:bodyPr>
          <a:lstStyle/>
          <a:p>
            <a:r>
              <a:rPr lang="en-US" sz="800" dirty="0">
                <a:solidFill>
                  <a:schemeClr val="bg1"/>
                </a:solidFill>
              </a:rPr>
              <a:t>   neg control</a:t>
            </a:r>
          </a:p>
        </p:txBody>
      </p:sp>
      <p:sp>
        <p:nvSpPr>
          <p:cNvPr id="7" name="TextBox 6">
            <a:extLst>
              <a:ext uri="{FF2B5EF4-FFF2-40B4-BE49-F238E27FC236}">
                <a16:creationId xmlns:a16="http://schemas.microsoft.com/office/drawing/2014/main" id="{BF4E092E-BC78-314C-AE3F-0C0FEA0A3C5E}"/>
              </a:ext>
            </a:extLst>
          </p:cNvPr>
          <p:cNvSpPr txBox="1"/>
          <p:nvPr/>
        </p:nvSpPr>
        <p:spPr>
          <a:xfrm>
            <a:off x="7311764" y="4397915"/>
            <a:ext cx="858747" cy="215444"/>
          </a:xfrm>
          <a:prstGeom prst="rect">
            <a:avLst/>
          </a:prstGeom>
          <a:noFill/>
        </p:spPr>
        <p:txBody>
          <a:bodyPr wrap="square" rtlCol="0">
            <a:spAutoFit/>
          </a:bodyPr>
          <a:lstStyle/>
          <a:p>
            <a:r>
              <a:rPr lang="en-US" sz="800" dirty="0">
                <a:solidFill>
                  <a:schemeClr val="bg1"/>
                </a:solidFill>
              </a:rPr>
              <a:t>   pos controls</a:t>
            </a:r>
          </a:p>
        </p:txBody>
      </p:sp>
      <p:sp>
        <p:nvSpPr>
          <p:cNvPr id="10" name="Title 1">
            <a:extLst>
              <a:ext uri="{FF2B5EF4-FFF2-40B4-BE49-F238E27FC236}">
                <a16:creationId xmlns:a16="http://schemas.microsoft.com/office/drawing/2014/main" id="{D127E548-DC5B-5459-69E9-7E3FCC427696}"/>
              </a:ext>
            </a:extLst>
          </p:cNvPr>
          <p:cNvSpPr>
            <a:spLocks noGrp="1"/>
          </p:cNvSpPr>
          <p:nvPr>
            <p:ph type="title"/>
          </p:nvPr>
        </p:nvSpPr>
        <p:spPr>
          <a:xfrm>
            <a:off x="1097280" y="286603"/>
            <a:ext cx="3943642" cy="1450757"/>
          </a:xfrm>
        </p:spPr>
        <p:txBody>
          <a:bodyPr/>
          <a:lstStyle/>
          <a:p>
            <a:r>
              <a:rPr lang="en-US" dirty="0"/>
              <a:t>2024 Larval identification</a:t>
            </a:r>
          </a:p>
        </p:txBody>
      </p:sp>
      <p:sp>
        <p:nvSpPr>
          <p:cNvPr id="15" name="TextBox 14">
            <a:extLst>
              <a:ext uri="{FF2B5EF4-FFF2-40B4-BE49-F238E27FC236}">
                <a16:creationId xmlns:a16="http://schemas.microsoft.com/office/drawing/2014/main" id="{CD0C6955-9A2E-B287-DDEC-2937F51151CC}"/>
              </a:ext>
            </a:extLst>
          </p:cNvPr>
          <p:cNvSpPr txBox="1"/>
          <p:nvPr/>
        </p:nvSpPr>
        <p:spPr>
          <a:xfrm>
            <a:off x="7701660" y="5823045"/>
            <a:ext cx="1403498" cy="430887"/>
          </a:xfrm>
          <a:prstGeom prst="rect">
            <a:avLst/>
          </a:prstGeom>
          <a:noFill/>
        </p:spPr>
        <p:txBody>
          <a:bodyPr wrap="square" rtlCol="0">
            <a:spAutoFit/>
          </a:bodyPr>
          <a:lstStyle/>
          <a:p>
            <a:pPr algn="ctr"/>
            <a:r>
              <a:rPr lang="en-US" sz="1100" dirty="0">
                <a:solidFill>
                  <a:srgbClr val="F7F7F7"/>
                </a:solidFill>
                <a:latin typeface="Geomanist Bold" panose="02000503000000020004" pitchFamily="2" charset="0"/>
              </a:rPr>
              <a:t>CFM positive controls</a:t>
            </a:r>
          </a:p>
        </p:txBody>
      </p:sp>
      <p:sp>
        <p:nvSpPr>
          <p:cNvPr id="2" name="TextBox 1">
            <a:extLst>
              <a:ext uri="{FF2B5EF4-FFF2-40B4-BE49-F238E27FC236}">
                <a16:creationId xmlns:a16="http://schemas.microsoft.com/office/drawing/2014/main" id="{E372CE16-AD68-6036-3D29-3907DF94A52E}"/>
              </a:ext>
            </a:extLst>
          </p:cNvPr>
          <p:cNvSpPr txBox="1"/>
          <p:nvPr/>
        </p:nvSpPr>
        <p:spPr>
          <a:xfrm>
            <a:off x="433754" y="1824671"/>
            <a:ext cx="4607168" cy="2185214"/>
          </a:xfrm>
          <a:prstGeom prst="rect">
            <a:avLst/>
          </a:prstGeom>
          <a:noFill/>
        </p:spPr>
        <p:txBody>
          <a:bodyPr wrap="square">
            <a:spAutoFit/>
          </a:bodyPr>
          <a:lstStyle/>
          <a:p>
            <a:pPr marL="269875" indent="-269875">
              <a:buClr>
                <a:schemeClr val="accent1"/>
              </a:buClr>
              <a:buFont typeface="Arial" panose="020B0604020202020204" pitchFamily="34" charset="0"/>
              <a:buChar char="•"/>
            </a:pPr>
            <a:r>
              <a:rPr lang="en-US" sz="2800" dirty="0"/>
              <a:t>Presence of a band = CFM</a:t>
            </a:r>
          </a:p>
          <a:p>
            <a:pPr marL="269875" indent="-269875">
              <a:buClr>
                <a:schemeClr val="accent1"/>
              </a:buClr>
              <a:buFont typeface="Arial" panose="020B0604020202020204" pitchFamily="34" charset="0"/>
              <a:buChar char="•"/>
            </a:pPr>
            <a:endParaRPr lang="en-US" sz="2800" dirty="0"/>
          </a:p>
          <a:p>
            <a:pPr marL="269875" indent="-269875">
              <a:buClr>
                <a:schemeClr val="accent1"/>
              </a:buClr>
              <a:buFont typeface="Arial" panose="020B0604020202020204" pitchFamily="34" charset="0"/>
              <a:buChar char="•"/>
            </a:pPr>
            <a:r>
              <a:rPr lang="en-US" sz="2800" dirty="0"/>
              <a:t>No band = SM</a:t>
            </a:r>
          </a:p>
          <a:p>
            <a:pPr marL="292608" lvl="1">
              <a:buClr>
                <a:schemeClr val="accent1"/>
              </a:buClr>
            </a:pPr>
            <a:endParaRPr lang="en-US" sz="2600" dirty="0"/>
          </a:p>
          <a:p>
            <a:pPr marL="292608" lvl="1">
              <a:buClr>
                <a:schemeClr val="accent1"/>
              </a:buClr>
            </a:pPr>
            <a:endParaRPr lang="en-US" sz="2600" dirty="0"/>
          </a:p>
        </p:txBody>
      </p:sp>
    </p:spTree>
    <p:extLst>
      <p:ext uri="{BB962C8B-B14F-4D97-AF65-F5344CB8AC3E}">
        <p14:creationId xmlns:p14="http://schemas.microsoft.com/office/powerpoint/2010/main" val="1445533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6EC36-001C-A9A4-6358-474EF71080A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5D77CB-31D6-E030-AD37-4C3D7EA3BBD5}"/>
              </a:ext>
            </a:extLst>
          </p:cNvPr>
          <p:cNvSpPr txBox="1"/>
          <p:nvPr/>
        </p:nvSpPr>
        <p:spPr>
          <a:xfrm>
            <a:off x="7500559" y="5484842"/>
            <a:ext cx="858747" cy="215444"/>
          </a:xfrm>
          <a:prstGeom prst="rect">
            <a:avLst/>
          </a:prstGeom>
          <a:noFill/>
        </p:spPr>
        <p:txBody>
          <a:bodyPr wrap="square" rtlCol="0">
            <a:spAutoFit/>
          </a:bodyPr>
          <a:lstStyle/>
          <a:p>
            <a:r>
              <a:rPr lang="en-US" sz="800" dirty="0">
                <a:solidFill>
                  <a:schemeClr val="bg1"/>
                </a:solidFill>
              </a:rPr>
              <a:t>   neg control</a:t>
            </a:r>
          </a:p>
        </p:txBody>
      </p:sp>
      <p:sp>
        <p:nvSpPr>
          <p:cNvPr id="7" name="TextBox 6">
            <a:extLst>
              <a:ext uri="{FF2B5EF4-FFF2-40B4-BE49-F238E27FC236}">
                <a16:creationId xmlns:a16="http://schemas.microsoft.com/office/drawing/2014/main" id="{38F1A2D0-D043-17B5-B25C-F073142C1BAA}"/>
              </a:ext>
            </a:extLst>
          </p:cNvPr>
          <p:cNvSpPr txBox="1"/>
          <p:nvPr/>
        </p:nvSpPr>
        <p:spPr>
          <a:xfrm>
            <a:off x="7311764" y="4397915"/>
            <a:ext cx="858747" cy="215444"/>
          </a:xfrm>
          <a:prstGeom prst="rect">
            <a:avLst/>
          </a:prstGeom>
          <a:noFill/>
        </p:spPr>
        <p:txBody>
          <a:bodyPr wrap="square" rtlCol="0">
            <a:spAutoFit/>
          </a:bodyPr>
          <a:lstStyle/>
          <a:p>
            <a:r>
              <a:rPr lang="en-US" sz="800" dirty="0">
                <a:solidFill>
                  <a:schemeClr val="bg1"/>
                </a:solidFill>
              </a:rPr>
              <a:t>   pos controls</a:t>
            </a:r>
          </a:p>
        </p:txBody>
      </p:sp>
      <p:sp>
        <p:nvSpPr>
          <p:cNvPr id="10" name="Title 1">
            <a:extLst>
              <a:ext uri="{FF2B5EF4-FFF2-40B4-BE49-F238E27FC236}">
                <a16:creationId xmlns:a16="http://schemas.microsoft.com/office/drawing/2014/main" id="{865AD536-BBC4-EB35-75DE-09112FF7AFD7}"/>
              </a:ext>
            </a:extLst>
          </p:cNvPr>
          <p:cNvSpPr>
            <a:spLocks noGrp="1"/>
          </p:cNvSpPr>
          <p:nvPr>
            <p:ph type="title"/>
          </p:nvPr>
        </p:nvSpPr>
        <p:spPr>
          <a:xfrm>
            <a:off x="1097280" y="286603"/>
            <a:ext cx="3943642" cy="1450757"/>
          </a:xfrm>
        </p:spPr>
        <p:txBody>
          <a:bodyPr/>
          <a:lstStyle/>
          <a:p>
            <a:r>
              <a:rPr lang="en-US" dirty="0"/>
              <a:t>2024 Larval identification</a:t>
            </a:r>
          </a:p>
        </p:txBody>
      </p:sp>
      <p:sp>
        <p:nvSpPr>
          <p:cNvPr id="12" name="TextBox 11">
            <a:extLst>
              <a:ext uri="{FF2B5EF4-FFF2-40B4-BE49-F238E27FC236}">
                <a16:creationId xmlns:a16="http://schemas.microsoft.com/office/drawing/2014/main" id="{C2172038-F997-9D18-9FD6-11C7091544E3}"/>
              </a:ext>
            </a:extLst>
          </p:cNvPr>
          <p:cNvSpPr txBox="1"/>
          <p:nvPr/>
        </p:nvSpPr>
        <p:spPr>
          <a:xfrm>
            <a:off x="433754" y="1824671"/>
            <a:ext cx="4607168" cy="3416320"/>
          </a:xfrm>
          <a:prstGeom prst="rect">
            <a:avLst/>
          </a:prstGeom>
          <a:noFill/>
        </p:spPr>
        <p:txBody>
          <a:bodyPr wrap="square">
            <a:spAutoFit/>
          </a:bodyPr>
          <a:lstStyle/>
          <a:p>
            <a:pPr marL="269875" indent="-269875">
              <a:buClr>
                <a:schemeClr val="accent1"/>
              </a:buClr>
              <a:buFont typeface="Arial" panose="020B0604020202020204" pitchFamily="34" charset="0"/>
              <a:buChar char="•"/>
            </a:pPr>
            <a:r>
              <a:rPr lang="en-US" sz="2800" dirty="0"/>
              <a:t>Presence of a band = CFM</a:t>
            </a:r>
          </a:p>
          <a:p>
            <a:pPr marL="269875" indent="-269875">
              <a:buClr>
                <a:schemeClr val="accent1"/>
              </a:buClr>
              <a:buFont typeface="Arial" panose="020B0604020202020204" pitchFamily="34" charset="0"/>
              <a:buChar char="•"/>
            </a:pPr>
            <a:endParaRPr lang="en-US" sz="2800" dirty="0"/>
          </a:p>
          <a:p>
            <a:pPr marL="269875" indent="-269875">
              <a:buClr>
                <a:schemeClr val="accent1"/>
              </a:buClr>
              <a:buFont typeface="Arial" panose="020B0604020202020204" pitchFamily="34" charset="0"/>
              <a:buChar char="•"/>
            </a:pPr>
            <a:r>
              <a:rPr lang="en-US" sz="2800" dirty="0"/>
              <a:t>No band = SM</a:t>
            </a:r>
          </a:p>
          <a:p>
            <a:pPr marL="292608" lvl="1">
              <a:buClr>
                <a:schemeClr val="accent1"/>
              </a:buClr>
            </a:pPr>
            <a:endParaRPr lang="en-US" sz="2600" dirty="0"/>
          </a:p>
          <a:p>
            <a:pPr marL="562483" lvl="1" indent="-269875">
              <a:buClr>
                <a:schemeClr val="accent1"/>
              </a:buClr>
              <a:buFont typeface="Arial" panose="020B0604020202020204" pitchFamily="34" charset="0"/>
              <a:buChar char="•"/>
            </a:pPr>
            <a:endParaRPr lang="en-US" sz="2600" dirty="0"/>
          </a:p>
          <a:p>
            <a:pPr marL="269875" indent="-269875">
              <a:buClr>
                <a:schemeClr val="accent1"/>
              </a:buClr>
              <a:buFont typeface="Arial" panose="020B0604020202020204" pitchFamily="34" charset="0"/>
              <a:buChar char="•"/>
            </a:pPr>
            <a:r>
              <a:rPr lang="en-US" sz="4000" dirty="0"/>
              <a:t>0 of 8,509 larvae were CFM</a:t>
            </a:r>
          </a:p>
        </p:txBody>
      </p:sp>
      <p:pic>
        <p:nvPicPr>
          <p:cNvPr id="14" name="Picture 13" descr="A white square with a black border&#10;&#10;AI-generated content may be incorrect.">
            <a:extLst>
              <a:ext uri="{FF2B5EF4-FFF2-40B4-BE49-F238E27FC236}">
                <a16:creationId xmlns:a16="http://schemas.microsoft.com/office/drawing/2014/main" id="{331C2125-F9F5-5CFA-BCCB-7023624C32E9}"/>
              </a:ext>
            </a:extLst>
          </p:cNvPr>
          <p:cNvPicPr>
            <a:picLocks noChangeAspect="1"/>
          </p:cNvPicPr>
          <p:nvPr/>
        </p:nvPicPr>
        <p:blipFill>
          <a:blip r:embed="rId3">
            <a:extLst>
              <a:ext uri="{28A0092B-C50C-407E-A947-70E740481C1C}">
                <a14:useLocalDpi xmlns:a14="http://schemas.microsoft.com/office/drawing/2010/main" val="0"/>
              </a:ext>
            </a:extLst>
          </a:blip>
          <a:srcRect b="7053"/>
          <a:stretch>
            <a:fillRect/>
          </a:stretch>
        </p:blipFill>
        <p:spPr>
          <a:xfrm>
            <a:off x="5205595" y="0"/>
            <a:ext cx="7173540" cy="6858000"/>
          </a:xfrm>
          <a:prstGeom prst="rect">
            <a:avLst/>
          </a:prstGeom>
        </p:spPr>
      </p:pic>
      <p:sp>
        <p:nvSpPr>
          <p:cNvPr id="15" name="TextBox 14">
            <a:extLst>
              <a:ext uri="{FF2B5EF4-FFF2-40B4-BE49-F238E27FC236}">
                <a16:creationId xmlns:a16="http://schemas.microsoft.com/office/drawing/2014/main" id="{0069C8F1-4EF0-676A-039F-7AFECD4AC932}"/>
              </a:ext>
            </a:extLst>
          </p:cNvPr>
          <p:cNvSpPr txBox="1"/>
          <p:nvPr/>
        </p:nvSpPr>
        <p:spPr>
          <a:xfrm>
            <a:off x="7657557" y="5776879"/>
            <a:ext cx="1403498" cy="523220"/>
          </a:xfrm>
          <a:prstGeom prst="rect">
            <a:avLst/>
          </a:prstGeom>
          <a:noFill/>
        </p:spPr>
        <p:txBody>
          <a:bodyPr wrap="square" rtlCol="0">
            <a:spAutoFit/>
          </a:bodyPr>
          <a:lstStyle/>
          <a:p>
            <a:pPr algn="ctr"/>
            <a:r>
              <a:rPr lang="en-US" sz="1400" dirty="0">
                <a:solidFill>
                  <a:srgbClr val="F7F7F7"/>
                </a:solidFill>
              </a:rPr>
              <a:t>CFM positive controls</a:t>
            </a:r>
          </a:p>
        </p:txBody>
      </p:sp>
    </p:spTree>
    <p:extLst>
      <p:ext uri="{BB962C8B-B14F-4D97-AF65-F5344CB8AC3E}">
        <p14:creationId xmlns:p14="http://schemas.microsoft.com/office/powerpoint/2010/main" val="25393156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A2A05-4CC6-F03A-037D-80E5CF86E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4DD505-2020-4763-F012-A6992C527C58}"/>
              </a:ext>
            </a:extLst>
          </p:cNvPr>
          <p:cNvSpPr>
            <a:spLocks noGrp="1"/>
          </p:cNvSpPr>
          <p:nvPr>
            <p:ph type="title"/>
          </p:nvPr>
        </p:nvSpPr>
        <p:spPr/>
        <p:txBody>
          <a:bodyPr/>
          <a:lstStyle/>
          <a:p>
            <a:r>
              <a:rPr lang="en-US" dirty="0"/>
              <a:t>2025 Larval identification</a:t>
            </a:r>
          </a:p>
        </p:txBody>
      </p:sp>
      <p:sp>
        <p:nvSpPr>
          <p:cNvPr id="3" name="Content Placeholder 2">
            <a:extLst>
              <a:ext uri="{FF2B5EF4-FFF2-40B4-BE49-F238E27FC236}">
                <a16:creationId xmlns:a16="http://schemas.microsoft.com/office/drawing/2014/main" id="{094456A7-99AD-3A32-A382-8F8EC4EB6C5C}"/>
              </a:ext>
            </a:extLst>
          </p:cNvPr>
          <p:cNvSpPr>
            <a:spLocks noGrp="1"/>
          </p:cNvSpPr>
          <p:nvPr>
            <p:ph idx="1"/>
          </p:nvPr>
        </p:nvSpPr>
        <p:spPr>
          <a:xfrm>
            <a:off x="1097280" y="1845734"/>
            <a:ext cx="10058400" cy="4499060"/>
          </a:xfrm>
        </p:spPr>
        <p:txBody>
          <a:bodyPr>
            <a:normAutofit/>
          </a:bodyPr>
          <a:lstStyle/>
          <a:p>
            <a:pPr marL="269875" indent="-269875">
              <a:buFont typeface="Arial" panose="020B0604020202020204" pitchFamily="34" charset="0"/>
              <a:buChar char="•"/>
            </a:pPr>
            <a:r>
              <a:rPr lang="en-US" sz="2800" dirty="0"/>
              <a:t>Collected approx. 28,510 larvae from </a:t>
            </a:r>
          </a:p>
          <a:p>
            <a:pPr marL="562483" lvl="1" indent="-269875">
              <a:buFont typeface="Arial" panose="020B0604020202020204" pitchFamily="34" charset="0"/>
              <a:buChar char="•"/>
            </a:pPr>
            <a:r>
              <a:rPr lang="en-US" sz="2600" dirty="0"/>
              <a:t>241 infested canola plants</a:t>
            </a:r>
          </a:p>
          <a:p>
            <a:pPr marL="292608" lvl="1" indent="0">
              <a:buNone/>
            </a:pPr>
            <a:endParaRPr lang="en-US" sz="2600" dirty="0"/>
          </a:p>
          <a:p>
            <a:pPr marL="269875" indent="-269875">
              <a:buFont typeface="Arial" panose="020B0604020202020204" pitchFamily="34" charset="0"/>
              <a:buChar char="•"/>
            </a:pPr>
            <a:r>
              <a:rPr lang="en-US" sz="2800" dirty="0"/>
              <a:t>Extracted and amplified DNA from 5,873 larvae </a:t>
            </a:r>
          </a:p>
          <a:p>
            <a:pPr marL="562483" lvl="1" indent="-269875">
              <a:buFont typeface="Arial" panose="020B0604020202020204" pitchFamily="34" charset="0"/>
              <a:buChar char="•"/>
            </a:pPr>
            <a:r>
              <a:rPr lang="en-US" sz="2600" dirty="0"/>
              <a:t>23 canola plants </a:t>
            </a:r>
          </a:p>
          <a:p>
            <a:pPr marL="745363" lvl="2" indent="-269875">
              <a:buFont typeface="Arial" panose="020B0604020202020204" pitchFamily="34" charset="0"/>
              <a:buChar char="•"/>
            </a:pPr>
            <a:r>
              <a:rPr lang="en-US" sz="2200" dirty="0"/>
              <a:t>July 15, 22, 29</a:t>
            </a:r>
            <a:endParaRPr lang="en-US" sz="2800" dirty="0"/>
          </a:p>
          <a:p>
            <a:pPr marL="269875" indent="-269875">
              <a:buFont typeface="Arial" panose="020B0604020202020204" pitchFamily="34" charset="0"/>
              <a:buChar char="•"/>
            </a:pPr>
            <a:endParaRPr lang="en-US" sz="2800" dirty="0"/>
          </a:p>
          <a:p>
            <a:pPr marL="269875" indent="-269875">
              <a:buFont typeface="Arial" panose="020B0604020202020204" pitchFamily="34" charset="0"/>
              <a:buChar char="•"/>
            </a:pPr>
            <a:endParaRPr lang="en-US" sz="2800" dirty="0"/>
          </a:p>
          <a:p>
            <a:pPr marL="269875" indent="-269875">
              <a:buFont typeface="Arial" panose="020B0604020202020204" pitchFamily="34" charset="0"/>
              <a:buChar char="•"/>
            </a:pPr>
            <a:endParaRPr lang="en-US" sz="2800" dirty="0"/>
          </a:p>
          <a:p>
            <a:pPr marL="176213" indent="-176213">
              <a:buFont typeface="Arial" panose="020B0604020202020204" pitchFamily="34" charset="0"/>
              <a:buChar char="•"/>
            </a:pPr>
            <a:endParaRPr lang="en-US" sz="2800" dirty="0"/>
          </a:p>
        </p:txBody>
      </p:sp>
      <p:pic>
        <p:nvPicPr>
          <p:cNvPr id="73" name="Picture 72" descr="A plant with yellow flowers and leaves&#10;&#10;AI-generated content may be incorrect.">
            <a:extLst>
              <a:ext uri="{FF2B5EF4-FFF2-40B4-BE49-F238E27FC236}">
                <a16:creationId xmlns:a16="http://schemas.microsoft.com/office/drawing/2014/main" id="{D620E3E0-E999-A001-C6E2-B57F2D16F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7026" y="137878"/>
            <a:ext cx="1527738" cy="2991242"/>
          </a:xfrm>
          <a:prstGeom prst="rect">
            <a:avLst/>
          </a:prstGeom>
        </p:spPr>
      </p:pic>
      <p:grpSp>
        <p:nvGrpSpPr>
          <p:cNvPr id="74" name="Group 73">
            <a:extLst>
              <a:ext uri="{FF2B5EF4-FFF2-40B4-BE49-F238E27FC236}">
                <a16:creationId xmlns:a16="http://schemas.microsoft.com/office/drawing/2014/main" id="{93C2DF7C-00DC-4481-B77B-DC87494D4D47}"/>
              </a:ext>
            </a:extLst>
          </p:cNvPr>
          <p:cNvGrpSpPr>
            <a:grpSpLocks noChangeAspect="1"/>
          </p:cNvGrpSpPr>
          <p:nvPr/>
        </p:nvGrpSpPr>
        <p:grpSpPr>
          <a:xfrm>
            <a:off x="10004764" y="1822786"/>
            <a:ext cx="1978795" cy="1755929"/>
            <a:chOff x="2975333" y="1413309"/>
            <a:chExt cx="979264" cy="953217"/>
          </a:xfrm>
        </p:grpSpPr>
        <p:pic>
          <p:nvPicPr>
            <p:cNvPr id="75" name="Picture 74" descr="A close up of a worm&#10;&#10;AI-generated content may be incorrect.">
              <a:extLst>
                <a:ext uri="{FF2B5EF4-FFF2-40B4-BE49-F238E27FC236}">
                  <a16:creationId xmlns:a16="http://schemas.microsoft.com/office/drawing/2014/main" id="{BC45C4EC-F215-C464-05BF-436CE993AB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381702">
              <a:off x="2975333" y="1549244"/>
              <a:ext cx="568120" cy="277427"/>
            </a:xfrm>
            <a:prstGeom prst="rect">
              <a:avLst/>
            </a:prstGeom>
          </p:spPr>
        </p:pic>
        <p:pic>
          <p:nvPicPr>
            <p:cNvPr id="76" name="Picture 75" descr="A close up of a worm&#10;&#10;AI-generated content may be incorrect.">
              <a:extLst>
                <a:ext uri="{FF2B5EF4-FFF2-40B4-BE49-F238E27FC236}">
                  <a16:creationId xmlns:a16="http://schemas.microsoft.com/office/drawing/2014/main" id="{45722617-8E8E-6E15-C429-10F1F340CD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87004" flipH="1">
              <a:off x="3336212" y="2089099"/>
              <a:ext cx="568120" cy="277427"/>
            </a:xfrm>
            <a:prstGeom prst="rect">
              <a:avLst/>
            </a:prstGeom>
          </p:spPr>
        </p:pic>
        <p:pic>
          <p:nvPicPr>
            <p:cNvPr id="77" name="Picture 76" descr="A close up of a worm&#10;&#10;AI-generated content may be incorrect.">
              <a:extLst>
                <a:ext uri="{FF2B5EF4-FFF2-40B4-BE49-F238E27FC236}">
                  <a16:creationId xmlns:a16="http://schemas.microsoft.com/office/drawing/2014/main" id="{E6392142-2D5F-23D8-D712-2159DFB12E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6849" flipH="1">
              <a:off x="3000307" y="1923306"/>
              <a:ext cx="385770" cy="188381"/>
            </a:xfrm>
            <a:prstGeom prst="rect">
              <a:avLst/>
            </a:prstGeom>
          </p:spPr>
        </p:pic>
        <p:pic>
          <p:nvPicPr>
            <p:cNvPr id="78" name="Picture 77" descr="A close up of a worm&#10;&#10;AI-generated content may be incorrect.">
              <a:extLst>
                <a:ext uri="{FF2B5EF4-FFF2-40B4-BE49-F238E27FC236}">
                  <a16:creationId xmlns:a16="http://schemas.microsoft.com/office/drawing/2014/main" id="{BFAC9D69-BDBD-532E-A34D-032D077EDF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99301">
              <a:off x="3343456" y="1413309"/>
              <a:ext cx="437049" cy="213422"/>
            </a:xfrm>
            <a:prstGeom prst="rect">
              <a:avLst/>
            </a:prstGeom>
          </p:spPr>
        </p:pic>
        <p:pic>
          <p:nvPicPr>
            <p:cNvPr id="79" name="Picture 78" descr="A close up of a worm&#10;&#10;AI-generated content may be incorrect.">
              <a:extLst>
                <a:ext uri="{FF2B5EF4-FFF2-40B4-BE49-F238E27FC236}">
                  <a16:creationId xmlns:a16="http://schemas.microsoft.com/office/drawing/2014/main" id="{1B7746B2-92EA-627F-604C-1BF1A7D075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551391">
              <a:off x="3444598" y="1745276"/>
              <a:ext cx="509999" cy="249045"/>
            </a:xfrm>
            <a:prstGeom prst="rect">
              <a:avLst/>
            </a:prstGeom>
          </p:spPr>
        </p:pic>
      </p:grpSp>
      <p:pic>
        <p:nvPicPr>
          <p:cNvPr id="80" name="Picture 79" descr="A computer screen shot of a glass shelf&#10;&#10;AI-generated content may be incorrect.">
            <a:extLst>
              <a:ext uri="{FF2B5EF4-FFF2-40B4-BE49-F238E27FC236}">
                <a16:creationId xmlns:a16="http://schemas.microsoft.com/office/drawing/2014/main" id="{B82DBAB5-5EE9-CA36-9E32-FFDF24403FE6}"/>
              </a:ext>
            </a:extLst>
          </p:cNvPr>
          <p:cNvPicPr>
            <a:picLocks noChangeAspect="1"/>
          </p:cNvPicPr>
          <p:nvPr/>
        </p:nvPicPr>
        <p:blipFill>
          <a:blip r:embed="rId5">
            <a:extLst>
              <a:ext uri="{28A0092B-C50C-407E-A947-70E740481C1C}">
                <a14:useLocalDpi xmlns:a14="http://schemas.microsoft.com/office/drawing/2010/main" val="0"/>
              </a:ext>
            </a:extLst>
          </a:blip>
          <a:srcRect l="25986" t="26315" r="30387" b="31486"/>
          <a:stretch>
            <a:fillRect/>
          </a:stretch>
        </p:blipFill>
        <p:spPr>
          <a:xfrm>
            <a:off x="8676036" y="4461076"/>
            <a:ext cx="3805453" cy="2576609"/>
          </a:xfrm>
          <a:prstGeom prst="rect">
            <a:avLst/>
          </a:prstGeom>
        </p:spPr>
      </p:pic>
      <p:pic>
        <p:nvPicPr>
          <p:cNvPr id="81" name="Content Placeholder 10" descr="A computer screen shot of a computer&#10;&#10;AI-generated content may be incorrect.">
            <a:extLst>
              <a:ext uri="{FF2B5EF4-FFF2-40B4-BE49-F238E27FC236}">
                <a16:creationId xmlns:a16="http://schemas.microsoft.com/office/drawing/2014/main" id="{2CE63ABF-45E6-8936-69B7-9386CB88EB0D}"/>
              </a:ext>
            </a:extLst>
          </p:cNvPr>
          <p:cNvPicPr>
            <a:picLocks noChangeAspect="1"/>
          </p:cNvPicPr>
          <p:nvPr/>
        </p:nvPicPr>
        <p:blipFill>
          <a:blip r:embed="rId6">
            <a:extLst>
              <a:ext uri="{28A0092B-C50C-407E-A947-70E740481C1C}">
                <a14:useLocalDpi xmlns:a14="http://schemas.microsoft.com/office/drawing/2010/main" val="0"/>
              </a:ext>
            </a:extLst>
          </a:blip>
          <a:srcRect l="19612" t="19817" r="23377" b="21151"/>
          <a:stretch>
            <a:fillRect/>
          </a:stretch>
        </p:blipFill>
        <p:spPr>
          <a:xfrm>
            <a:off x="7192424" y="2706540"/>
            <a:ext cx="4349207" cy="3152331"/>
          </a:xfrm>
          <a:prstGeom prst="rect">
            <a:avLst/>
          </a:prstGeom>
        </p:spPr>
      </p:pic>
      <p:pic>
        <p:nvPicPr>
          <p:cNvPr id="4" name="Content Placeholder 9" descr="A graph of different types of data&#10;&#10;AI-generated content may be incorrect.">
            <a:extLst>
              <a:ext uri="{FF2B5EF4-FFF2-40B4-BE49-F238E27FC236}">
                <a16:creationId xmlns:a16="http://schemas.microsoft.com/office/drawing/2014/main" id="{390A3EDA-C965-1393-EC1F-E94B5178AB34}"/>
              </a:ext>
            </a:extLst>
          </p:cNvPr>
          <p:cNvPicPr>
            <a:picLocks noChangeAspect="1"/>
          </p:cNvPicPr>
          <p:nvPr/>
        </p:nvPicPr>
        <p:blipFill>
          <a:blip r:embed="rId7"/>
          <a:srcRect t="65837"/>
          <a:stretch>
            <a:fillRect/>
          </a:stretch>
        </p:blipFill>
        <p:spPr>
          <a:xfrm>
            <a:off x="725559" y="4549472"/>
            <a:ext cx="7460670" cy="1784171"/>
          </a:xfrm>
          <a:prstGeom prst="rect">
            <a:avLst/>
          </a:prstGeom>
        </p:spPr>
      </p:pic>
    </p:spTree>
    <p:extLst>
      <p:ext uri="{BB962C8B-B14F-4D97-AF65-F5344CB8AC3E}">
        <p14:creationId xmlns:p14="http://schemas.microsoft.com/office/powerpoint/2010/main" val="364685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792B8-2636-C208-7316-79054EF244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E570E-CC07-5F6B-9236-FB107E331079}"/>
              </a:ext>
            </a:extLst>
          </p:cNvPr>
          <p:cNvSpPr>
            <a:spLocks noGrp="1"/>
          </p:cNvSpPr>
          <p:nvPr>
            <p:ph type="title"/>
          </p:nvPr>
        </p:nvSpPr>
        <p:spPr/>
        <p:txBody>
          <a:bodyPr/>
          <a:lstStyle/>
          <a:p>
            <a:r>
              <a:rPr lang="en-US" dirty="0"/>
              <a:t>2025 Larval identification</a:t>
            </a:r>
          </a:p>
        </p:txBody>
      </p:sp>
      <p:sp>
        <p:nvSpPr>
          <p:cNvPr id="3" name="Content Placeholder 2">
            <a:extLst>
              <a:ext uri="{FF2B5EF4-FFF2-40B4-BE49-F238E27FC236}">
                <a16:creationId xmlns:a16="http://schemas.microsoft.com/office/drawing/2014/main" id="{1388A33E-60D3-DDF6-963B-107300F9A83F}"/>
              </a:ext>
            </a:extLst>
          </p:cNvPr>
          <p:cNvSpPr>
            <a:spLocks noGrp="1"/>
          </p:cNvSpPr>
          <p:nvPr>
            <p:ph idx="1"/>
          </p:nvPr>
        </p:nvSpPr>
        <p:spPr>
          <a:xfrm>
            <a:off x="1097280" y="1845734"/>
            <a:ext cx="7895406" cy="4499060"/>
          </a:xfrm>
        </p:spPr>
        <p:txBody>
          <a:bodyPr>
            <a:normAutofit/>
          </a:bodyPr>
          <a:lstStyle/>
          <a:p>
            <a:pPr marL="269875" indent="-269875">
              <a:buFont typeface="Arial" panose="020B0604020202020204" pitchFamily="34" charset="0"/>
              <a:buChar char="•"/>
            </a:pPr>
            <a:r>
              <a:rPr lang="en-US" sz="3600" dirty="0"/>
              <a:t>Of 5,873 larvae…</a:t>
            </a:r>
          </a:p>
          <a:p>
            <a:pPr marL="562483" lvl="1" indent="-269875">
              <a:buFont typeface="Arial" panose="020B0604020202020204" pitchFamily="34" charset="0"/>
              <a:buChar char="•"/>
            </a:pPr>
            <a:endParaRPr lang="en-US" sz="3200" dirty="0"/>
          </a:p>
          <a:p>
            <a:pPr marL="562483" lvl="1" indent="-269875">
              <a:buFont typeface="Arial" panose="020B0604020202020204" pitchFamily="34" charset="0"/>
              <a:buChar char="•"/>
            </a:pPr>
            <a:r>
              <a:rPr lang="en-US" sz="3200" dirty="0"/>
              <a:t>5,481 are SM</a:t>
            </a:r>
          </a:p>
          <a:p>
            <a:pPr marL="562483" lvl="1" indent="-269875">
              <a:buFont typeface="Arial" panose="020B0604020202020204" pitchFamily="34" charset="0"/>
              <a:buChar char="•"/>
            </a:pPr>
            <a:endParaRPr lang="en-US" sz="3200" dirty="0"/>
          </a:p>
          <a:p>
            <a:pPr marL="562483" lvl="1" indent="-269875">
              <a:buFont typeface="Arial" panose="020B0604020202020204" pitchFamily="34" charset="0"/>
              <a:buChar char="•"/>
            </a:pPr>
            <a:r>
              <a:rPr lang="en-US" sz="3200" dirty="0"/>
              <a:t>Up to 32 </a:t>
            </a:r>
            <a:r>
              <a:rPr lang="en-US" sz="3200" i="1" dirty="0"/>
              <a:t>could be </a:t>
            </a:r>
            <a:r>
              <a:rPr lang="en-US" sz="3200" dirty="0"/>
              <a:t>CFM</a:t>
            </a:r>
          </a:p>
          <a:p>
            <a:pPr marL="745363" lvl="2" indent="-269875">
              <a:buFont typeface="Arial" panose="020B0604020202020204" pitchFamily="34" charset="0"/>
              <a:buChar char="•"/>
            </a:pPr>
            <a:r>
              <a:rPr lang="en-US" sz="2800" dirty="0"/>
              <a:t>Bands are very pale</a:t>
            </a:r>
          </a:p>
          <a:p>
            <a:pPr marL="745363" lvl="2" indent="-269875">
              <a:buFont typeface="Arial" panose="020B0604020202020204" pitchFamily="34" charset="0"/>
              <a:buChar char="•"/>
            </a:pPr>
            <a:r>
              <a:rPr lang="en-US" sz="2800" dirty="0"/>
              <a:t>Now testing DNA extracts of individual larvae to confirm identity</a:t>
            </a:r>
          </a:p>
          <a:p>
            <a:pPr marL="745363" lvl="2" indent="-269875">
              <a:buFont typeface="Arial" panose="020B0604020202020204" pitchFamily="34" charset="0"/>
              <a:buChar char="•"/>
            </a:pPr>
            <a:endParaRPr lang="en-US" sz="2800" dirty="0"/>
          </a:p>
          <a:p>
            <a:pPr marL="269875" indent="-269875">
              <a:buFont typeface="Arial" panose="020B0604020202020204" pitchFamily="34" charset="0"/>
              <a:buChar char="•"/>
            </a:pPr>
            <a:endParaRPr lang="en-US" sz="3600" dirty="0"/>
          </a:p>
        </p:txBody>
      </p:sp>
      <p:grpSp>
        <p:nvGrpSpPr>
          <p:cNvPr id="72" name="Group 71">
            <a:extLst>
              <a:ext uri="{FF2B5EF4-FFF2-40B4-BE49-F238E27FC236}">
                <a16:creationId xmlns:a16="http://schemas.microsoft.com/office/drawing/2014/main" id="{0586D7D8-CF48-F4D6-C0BD-43D351E6C513}"/>
              </a:ext>
            </a:extLst>
          </p:cNvPr>
          <p:cNvGrpSpPr>
            <a:grpSpLocks noChangeAspect="1"/>
          </p:cNvGrpSpPr>
          <p:nvPr/>
        </p:nvGrpSpPr>
        <p:grpSpPr>
          <a:xfrm>
            <a:off x="9014537" y="1737360"/>
            <a:ext cx="2804048" cy="2456275"/>
            <a:chOff x="9177434" y="4255350"/>
            <a:chExt cx="2325446" cy="2037032"/>
          </a:xfrm>
        </p:grpSpPr>
        <p:grpSp>
          <p:nvGrpSpPr>
            <p:cNvPr id="4" name="Group 3">
              <a:extLst>
                <a:ext uri="{FF2B5EF4-FFF2-40B4-BE49-F238E27FC236}">
                  <a16:creationId xmlns:a16="http://schemas.microsoft.com/office/drawing/2014/main" id="{55CD5510-0BF2-03EF-DE97-8C272A558450}"/>
                </a:ext>
              </a:extLst>
            </p:cNvPr>
            <p:cNvGrpSpPr>
              <a:grpSpLocks noChangeAspect="1"/>
            </p:cNvGrpSpPr>
            <p:nvPr/>
          </p:nvGrpSpPr>
          <p:grpSpPr>
            <a:xfrm rot="6857082">
              <a:off x="10024168" y="4326725"/>
              <a:ext cx="1303733" cy="1160984"/>
              <a:chOff x="633127" y="352006"/>
              <a:chExt cx="3051349" cy="2717250"/>
            </a:xfrm>
          </p:grpSpPr>
          <p:grpSp>
            <p:nvGrpSpPr>
              <p:cNvPr id="5" name="Group 4">
                <a:extLst>
                  <a:ext uri="{FF2B5EF4-FFF2-40B4-BE49-F238E27FC236}">
                    <a16:creationId xmlns:a16="http://schemas.microsoft.com/office/drawing/2014/main" id="{FF4D39DF-2862-CA65-C8D0-368B16BBA7AB}"/>
                  </a:ext>
                </a:extLst>
              </p:cNvPr>
              <p:cNvGrpSpPr/>
              <p:nvPr/>
            </p:nvGrpSpPr>
            <p:grpSpPr>
              <a:xfrm>
                <a:off x="738405" y="632604"/>
                <a:ext cx="2946071" cy="2359017"/>
                <a:chOff x="325764" y="570040"/>
                <a:chExt cx="2946071" cy="2359017"/>
              </a:xfrm>
            </p:grpSpPr>
            <p:pic>
              <p:nvPicPr>
                <p:cNvPr id="17" name="Picture 16" descr="A close up of a worm&#10;&#10;AI-generated content may be incorrect.">
                  <a:extLst>
                    <a:ext uri="{FF2B5EF4-FFF2-40B4-BE49-F238E27FC236}">
                      <a16:creationId xmlns:a16="http://schemas.microsoft.com/office/drawing/2014/main" id="{F2639C24-DAE6-EAB3-8631-4223B1EFDA25}"/>
                    </a:ext>
                  </a:extLst>
                </p:cNvPr>
                <p:cNvPicPr>
                  <a:picLocks noChangeAspect="1"/>
                </p:cNvPicPr>
                <p:nvPr/>
              </p:nvPicPr>
              <p:blipFill>
                <a:blip r:embed="rId3"/>
                <a:stretch>
                  <a:fillRect/>
                </a:stretch>
              </p:blipFill>
              <p:spPr>
                <a:xfrm rot="12213691">
                  <a:off x="503348" y="570040"/>
                  <a:ext cx="1384324" cy="676001"/>
                </a:xfrm>
                <a:prstGeom prst="rect">
                  <a:avLst/>
                </a:prstGeom>
              </p:spPr>
            </p:pic>
            <p:pic>
              <p:nvPicPr>
                <p:cNvPr id="18" name="Picture 17" descr="A close up of a worm&#10;&#10;AI-generated content may be incorrect.">
                  <a:extLst>
                    <a:ext uri="{FF2B5EF4-FFF2-40B4-BE49-F238E27FC236}">
                      <a16:creationId xmlns:a16="http://schemas.microsoft.com/office/drawing/2014/main" id="{77DDC8A5-05EB-1A00-2036-FD1BB1E55F1C}"/>
                    </a:ext>
                  </a:extLst>
                </p:cNvPr>
                <p:cNvPicPr>
                  <a:picLocks noChangeAspect="1"/>
                </p:cNvPicPr>
                <p:nvPr/>
              </p:nvPicPr>
              <p:blipFill>
                <a:blip r:embed="rId3"/>
                <a:stretch>
                  <a:fillRect/>
                </a:stretch>
              </p:blipFill>
              <p:spPr>
                <a:xfrm rot="904080">
                  <a:off x="1887511" y="1267934"/>
                  <a:ext cx="1384324" cy="676001"/>
                </a:xfrm>
                <a:prstGeom prst="rect">
                  <a:avLst/>
                </a:prstGeom>
              </p:spPr>
            </p:pic>
            <p:pic>
              <p:nvPicPr>
                <p:cNvPr id="19" name="Picture 18" descr="A close up of a worm&#10;&#10;AI-generated content may be incorrect.">
                  <a:extLst>
                    <a:ext uri="{FF2B5EF4-FFF2-40B4-BE49-F238E27FC236}">
                      <a16:creationId xmlns:a16="http://schemas.microsoft.com/office/drawing/2014/main" id="{EF20C34F-A4CF-E434-D561-7A14550B5D26}"/>
                    </a:ext>
                  </a:extLst>
                </p:cNvPr>
                <p:cNvPicPr>
                  <a:picLocks noChangeAspect="1"/>
                </p:cNvPicPr>
                <p:nvPr/>
              </p:nvPicPr>
              <p:blipFill>
                <a:blip r:embed="rId3"/>
                <a:stretch>
                  <a:fillRect/>
                </a:stretch>
              </p:blipFill>
              <p:spPr>
                <a:xfrm rot="507768">
                  <a:off x="325764" y="1065256"/>
                  <a:ext cx="1384324" cy="676001"/>
                </a:xfrm>
                <a:prstGeom prst="rect">
                  <a:avLst/>
                </a:prstGeom>
              </p:spPr>
            </p:pic>
            <p:pic>
              <p:nvPicPr>
                <p:cNvPr id="20" name="Picture 19" descr="A close up of a worm&#10;&#10;AI-generated content may be incorrect.">
                  <a:extLst>
                    <a:ext uri="{FF2B5EF4-FFF2-40B4-BE49-F238E27FC236}">
                      <a16:creationId xmlns:a16="http://schemas.microsoft.com/office/drawing/2014/main" id="{D26B76A8-7D02-6465-5A9E-18A04A2F09DA}"/>
                    </a:ext>
                  </a:extLst>
                </p:cNvPr>
                <p:cNvPicPr>
                  <a:picLocks noChangeAspect="1"/>
                </p:cNvPicPr>
                <p:nvPr/>
              </p:nvPicPr>
              <p:blipFill>
                <a:blip r:embed="rId3"/>
                <a:stretch>
                  <a:fillRect/>
                </a:stretch>
              </p:blipFill>
              <p:spPr>
                <a:xfrm rot="17639774">
                  <a:off x="1050010" y="1898894"/>
                  <a:ext cx="1384324" cy="676001"/>
                </a:xfrm>
                <a:prstGeom prst="rect">
                  <a:avLst/>
                </a:prstGeom>
              </p:spPr>
            </p:pic>
          </p:grpSp>
          <p:grpSp>
            <p:nvGrpSpPr>
              <p:cNvPr id="6" name="Group 5">
                <a:extLst>
                  <a:ext uri="{FF2B5EF4-FFF2-40B4-BE49-F238E27FC236}">
                    <a16:creationId xmlns:a16="http://schemas.microsoft.com/office/drawing/2014/main" id="{FE317E29-B8E8-F607-3905-31DB03E9B2CC}"/>
                  </a:ext>
                </a:extLst>
              </p:cNvPr>
              <p:cNvGrpSpPr/>
              <p:nvPr/>
            </p:nvGrpSpPr>
            <p:grpSpPr>
              <a:xfrm>
                <a:off x="633127" y="352006"/>
                <a:ext cx="2930316" cy="2717250"/>
                <a:chOff x="220486" y="248805"/>
                <a:chExt cx="2930316" cy="2717250"/>
              </a:xfrm>
            </p:grpSpPr>
            <p:pic>
              <p:nvPicPr>
                <p:cNvPr id="7" name="Picture 6" descr="A close up of a worm&#10;&#10;AI-generated content may be incorrect.">
                  <a:extLst>
                    <a:ext uri="{FF2B5EF4-FFF2-40B4-BE49-F238E27FC236}">
                      <a16:creationId xmlns:a16="http://schemas.microsoft.com/office/drawing/2014/main" id="{C40D5B6E-8F3D-4092-8940-A2DFF5AD0A32}"/>
                    </a:ext>
                  </a:extLst>
                </p:cNvPr>
                <p:cNvPicPr>
                  <a:picLocks noChangeAspect="1"/>
                </p:cNvPicPr>
                <p:nvPr/>
              </p:nvPicPr>
              <p:blipFill>
                <a:blip r:embed="rId3"/>
                <a:stretch>
                  <a:fillRect/>
                </a:stretch>
              </p:blipFill>
              <p:spPr>
                <a:xfrm rot="4211703">
                  <a:off x="1641763" y="602966"/>
                  <a:ext cx="1384324" cy="676001"/>
                </a:xfrm>
                <a:prstGeom prst="rect">
                  <a:avLst/>
                </a:prstGeom>
              </p:spPr>
            </p:pic>
            <p:grpSp>
              <p:nvGrpSpPr>
                <p:cNvPr id="8" name="Group 7">
                  <a:extLst>
                    <a:ext uri="{FF2B5EF4-FFF2-40B4-BE49-F238E27FC236}">
                      <a16:creationId xmlns:a16="http://schemas.microsoft.com/office/drawing/2014/main" id="{E4D88990-8607-451C-CE48-50F9F3A4F4C5}"/>
                    </a:ext>
                  </a:extLst>
                </p:cNvPr>
                <p:cNvGrpSpPr/>
                <p:nvPr/>
              </p:nvGrpSpPr>
              <p:grpSpPr>
                <a:xfrm>
                  <a:off x="220486" y="447365"/>
                  <a:ext cx="2930316" cy="2518690"/>
                  <a:chOff x="220423" y="449475"/>
                  <a:chExt cx="2930316" cy="2518690"/>
                </a:xfrm>
              </p:grpSpPr>
              <p:pic>
                <p:nvPicPr>
                  <p:cNvPr id="9" name="Picture 8" descr="A close up of a worm&#10;&#10;AI-generated content may be incorrect.">
                    <a:extLst>
                      <a:ext uri="{FF2B5EF4-FFF2-40B4-BE49-F238E27FC236}">
                        <a16:creationId xmlns:a16="http://schemas.microsoft.com/office/drawing/2014/main" id="{48F6FE95-FFCD-91BD-6865-65F25D0745CA}"/>
                      </a:ext>
                    </a:extLst>
                  </p:cNvPr>
                  <p:cNvPicPr>
                    <a:picLocks noChangeAspect="1"/>
                  </p:cNvPicPr>
                  <p:nvPr/>
                </p:nvPicPr>
                <p:blipFill>
                  <a:blip r:embed="rId3"/>
                  <a:stretch>
                    <a:fillRect/>
                  </a:stretch>
                </p:blipFill>
                <p:spPr>
                  <a:xfrm rot="6501838">
                    <a:off x="1461832" y="1938002"/>
                    <a:ext cx="1384324" cy="676001"/>
                  </a:xfrm>
                  <a:prstGeom prst="rect">
                    <a:avLst/>
                  </a:prstGeom>
                </p:spPr>
              </p:pic>
              <p:pic>
                <p:nvPicPr>
                  <p:cNvPr id="10" name="Picture 9" descr="A close up of a worm&#10;&#10;AI-generated content may be incorrect.">
                    <a:extLst>
                      <a:ext uri="{FF2B5EF4-FFF2-40B4-BE49-F238E27FC236}">
                        <a16:creationId xmlns:a16="http://schemas.microsoft.com/office/drawing/2014/main" id="{E783BCAE-6403-5ADB-E9FC-CC678B1EFB9E}"/>
                      </a:ext>
                    </a:extLst>
                  </p:cNvPr>
                  <p:cNvPicPr>
                    <a:picLocks noChangeAspect="1"/>
                  </p:cNvPicPr>
                  <p:nvPr/>
                </p:nvPicPr>
                <p:blipFill>
                  <a:blip r:embed="rId3"/>
                  <a:stretch>
                    <a:fillRect/>
                  </a:stretch>
                </p:blipFill>
                <p:spPr>
                  <a:xfrm rot="16200000">
                    <a:off x="2120577" y="1267936"/>
                    <a:ext cx="1384324" cy="676001"/>
                  </a:xfrm>
                  <a:prstGeom prst="rect">
                    <a:avLst/>
                  </a:prstGeom>
                </p:spPr>
              </p:pic>
              <p:pic>
                <p:nvPicPr>
                  <p:cNvPr id="11" name="Picture 10" descr="A close up of a worm&#10;&#10;AI-generated content may be incorrect.">
                    <a:extLst>
                      <a:ext uri="{FF2B5EF4-FFF2-40B4-BE49-F238E27FC236}">
                        <a16:creationId xmlns:a16="http://schemas.microsoft.com/office/drawing/2014/main" id="{713E2804-2F48-8329-59EA-820114FA3487}"/>
                      </a:ext>
                    </a:extLst>
                  </p:cNvPr>
                  <p:cNvPicPr>
                    <a:picLocks noChangeAspect="1"/>
                  </p:cNvPicPr>
                  <p:nvPr/>
                </p:nvPicPr>
                <p:blipFill>
                  <a:blip r:embed="rId3"/>
                  <a:stretch>
                    <a:fillRect/>
                  </a:stretch>
                </p:blipFill>
                <p:spPr>
                  <a:xfrm rot="14304866">
                    <a:off x="1693057" y="1768075"/>
                    <a:ext cx="1384324" cy="676001"/>
                  </a:xfrm>
                  <a:prstGeom prst="rect">
                    <a:avLst/>
                  </a:prstGeom>
                </p:spPr>
              </p:pic>
              <p:pic>
                <p:nvPicPr>
                  <p:cNvPr id="12" name="Picture 11" descr="A close up of a worm&#10;&#10;AI-generated content may be incorrect.">
                    <a:extLst>
                      <a:ext uri="{FF2B5EF4-FFF2-40B4-BE49-F238E27FC236}">
                        <a16:creationId xmlns:a16="http://schemas.microsoft.com/office/drawing/2014/main" id="{5B3E0E28-A577-7695-A5AE-6F9E2DCE6EB3}"/>
                      </a:ext>
                    </a:extLst>
                  </p:cNvPr>
                  <p:cNvPicPr>
                    <a:picLocks noChangeAspect="1"/>
                  </p:cNvPicPr>
                  <p:nvPr/>
                </p:nvPicPr>
                <p:blipFill>
                  <a:blip r:embed="rId3"/>
                  <a:stretch>
                    <a:fillRect/>
                  </a:stretch>
                </p:blipFill>
                <p:spPr>
                  <a:xfrm rot="20019959">
                    <a:off x="454585" y="498900"/>
                    <a:ext cx="1384324" cy="676001"/>
                  </a:xfrm>
                  <a:prstGeom prst="rect">
                    <a:avLst/>
                  </a:prstGeom>
                </p:spPr>
              </p:pic>
              <p:pic>
                <p:nvPicPr>
                  <p:cNvPr id="13" name="Picture 12" descr="A close up of a worm&#10;&#10;AI-generated content may be incorrect.">
                    <a:extLst>
                      <a:ext uri="{FF2B5EF4-FFF2-40B4-BE49-F238E27FC236}">
                        <a16:creationId xmlns:a16="http://schemas.microsoft.com/office/drawing/2014/main" id="{1B87E61D-CC63-0275-E931-DB2EA1E8E123}"/>
                      </a:ext>
                    </a:extLst>
                  </p:cNvPr>
                  <p:cNvPicPr>
                    <a:picLocks noChangeAspect="1"/>
                  </p:cNvPicPr>
                  <p:nvPr/>
                </p:nvPicPr>
                <p:blipFill>
                  <a:blip r:embed="rId3"/>
                  <a:stretch>
                    <a:fillRect/>
                  </a:stretch>
                </p:blipFill>
                <p:spPr>
                  <a:xfrm rot="8264522">
                    <a:off x="902011" y="449475"/>
                    <a:ext cx="1384324" cy="676001"/>
                  </a:xfrm>
                  <a:prstGeom prst="rect">
                    <a:avLst/>
                  </a:prstGeom>
                </p:spPr>
              </p:pic>
              <p:pic>
                <p:nvPicPr>
                  <p:cNvPr id="14" name="Picture 13" descr="A close up of a worm&#10;&#10;AI-generated content may be incorrect.">
                    <a:extLst>
                      <a:ext uri="{FF2B5EF4-FFF2-40B4-BE49-F238E27FC236}">
                        <a16:creationId xmlns:a16="http://schemas.microsoft.com/office/drawing/2014/main" id="{1392B2F8-8EE3-425D-9BD3-182F17D7C3F3}"/>
                      </a:ext>
                    </a:extLst>
                  </p:cNvPr>
                  <p:cNvPicPr>
                    <a:picLocks noChangeAspect="1"/>
                  </p:cNvPicPr>
                  <p:nvPr/>
                </p:nvPicPr>
                <p:blipFill>
                  <a:blip r:embed="rId3"/>
                  <a:stretch>
                    <a:fillRect/>
                  </a:stretch>
                </p:blipFill>
                <p:spPr>
                  <a:xfrm rot="17639774">
                    <a:off x="1107268" y="1006386"/>
                    <a:ext cx="1384324" cy="676001"/>
                  </a:xfrm>
                  <a:prstGeom prst="rect">
                    <a:avLst/>
                  </a:prstGeom>
                </p:spPr>
              </p:pic>
              <p:pic>
                <p:nvPicPr>
                  <p:cNvPr id="15" name="Picture 14" descr="A close up of a worm&#10;&#10;AI-generated content may be incorrect.">
                    <a:extLst>
                      <a:ext uri="{FF2B5EF4-FFF2-40B4-BE49-F238E27FC236}">
                        <a16:creationId xmlns:a16="http://schemas.microsoft.com/office/drawing/2014/main" id="{22072651-AC10-C486-2FF9-79653423162B}"/>
                      </a:ext>
                    </a:extLst>
                  </p:cNvPr>
                  <p:cNvPicPr>
                    <a:picLocks noChangeAspect="1"/>
                  </p:cNvPicPr>
                  <p:nvPr/>
                </p:nvPicPr>
                <p:blipFill>
                  <a:blip r:embed="rId3"/>
                  <a:stretch>
                    <a:fillRect/>
                  </a:stretch>
                </p:blipFill>
                <p:spPr>
                  <a:xfrm rot="9455217">
                    <a:off x="220423" y="1616313"/>
                    <a:ext cx="1384324" cy="676001"/>
                  </a:xfrm>
                  <a:prstGeom prst="rect">
                    <a:avLst/>
                  </a:prstGeom>
                </p:spPr>
              </p:pic>
              <p:pic>
                <p:nvPicPr>
                  <p:cNvPr id="16" name="Picture 15" descr="A close up of a worm&#10;&#10;AI-generated content may be incorrect.">
                    <a:extLst>
                      <a:ext uri="{FF2B5EF4-FFF2-40B4-BE49-F238E27FC236}">
                        <a16:creationId xmlns:a16="http://schemas.microsoft.com/office/drawing/2014/main" id="{7409A6FB-3D83-8817-BD4F-97A5184C442B}"/>
                      </a:ext>
                    </a:extLst>
                  </p:cNvPr>
                  <p:cNvPicPr>
                    <a:picLocks noChangeAspect="1"/>
                  </p:cNvPicPr>
                  <p:nvPr/>
                </p:nvPicPr>
                <p:blipFill>
                  <a:blip r:embed="rId3"/>
                  <a:stretch>
                    <a:fillRect/>
                  </a:stretch>
                </p:blipFill>
                <p:spPr>
                  <a:xfrm rot="8971263">
                    <a:off x="670134" y="1873951"/>
                    <a:ext cx="1384324" cy="676001"/>
                  </a:xfrm>
                  <a:prstGeom prst="rect">
                    <a:avLst/>
                  </a:prstGeom>
                </p:spPr>
              </p:pic>
            </p:grpSp>
          </p:grpSp>
        </p:grpSp>
        <p:grpSp>
          <p:nvGrpSpPr>
            <p:cNvPr id="21" name="Group 20">
              <a:extLst>
                <a:ext uri="{FF2B5EF4-FFF2-40B4-BE49-F238E27FC236}">
                  <a16:creationId xmlns:a16="http://schemas.microsoft.com/office/drawing/2014/main" id="{CFF42B25-86BD-0A3A-2B02-E2C87042DB11}"/>
                </a:ext>
              </a:extLst>
            </p:cNvPr>
            <p:cNvGrpSpPr>
              <a:grpSpLocks noChangeAspect="1"/>
            </p:cNvGrpSpPr>
            <p:nvPr/>
          </p:nvGrpSpPr>
          <p:grpSpPr>
            <a:xfrm rot="6857082">
              <a:off x="9320467" y="5013452"/>
              <a:ext cx="1303733" cy="1160984"/>
              <a:chOff x="633127" y="352006"/>
              <a:chExt cx="3051349" cy="2717250"/>
            </a:xfrm>
          </p:grpSpPr>
          <p:grpSp>
            <p:nvGrpSpPr>
              <p:cNvPr id="22" name="Group 21">
                <a:extLst>
                  <a:ext uri="{FF2B5EF4-FFF2-40B4-BE49-F238E27FC236}">
                    <a16:creationId xmlns:a16="http://schemas.microsoft.com/office/drawing/2014/main" id="{EA681F47-F538-459D-6868-BD3AEA56F0E7}"/>
                  </a:ext>
                </a:extLst>
              </p:cNvPr>
              <p:cNvGrpSpPr/>
              <p:nvPr/>
            </p:nvGrpSpPr>
            <p:grpSpPr>
              <a:xfrm>
                <a:off x="738405" y="632604"/>
                <a:ext cx="2946071" cy="2359017"/>
                <a:chOff x="325764" y="570040"/>
                <a:chExt cx="2946071" cy="2359017"/>
              </a:xfrm>
            </p:grpSpPr>
            <p:pic>
              <p:nvPicPr>
                <p:cNvPr id="34" name="Picture 33" descr="A close up of a worm&#10;&#10;AI-generated content may be incorrect.">
                  <a:extLst>
                    <a:ext uri="{FF2B5EF4-FFF2-40B4-BE49-F238E27FC236}">
                      <a16:creationId xmlns:a16="http://schemas.microsoft.com/office/drawing/2014/main" id="{E14B663F-0ACC-B89D-830F-77ACFAC138FC}"/>
                    </a:ext>
                  </a:extLst>
                </p:cNvPr>
                <p:cNvPicPr>
                  <a:picLocks noChangeAspect="1"/>
                </p:cNvPicPr>
                <p:nvPr/>
              </p:nvPicPr>
              <p:blipFill>
                <a:blip r:embed="rId3"/>
                <a:stretch>
                  <a:fillRect/>
                </a:stretch>
              </p:blipFill>
              <p:spPr>
                <a:xfrm rot="12213691">
                  <a:off x="503348" y="570040"/>
                  <a:ext cx="1384324" cy="676001"/>
                </a:xfrm>
                <a:prstGeom prst="rect">
                  <a:avLst/>
                </a:prstGeom>
              </p:spPr>
            </p:pic>
            <p:pic>
              <p:nvPicPr>
                <p:cNvPr id="35" name="Picture 34" descr="A close up of a worm&#10;&#10;AI-generated content may be incorrect.">
                  <a:extLst>
                    <a:ext uri="{FF2B5EF4-FFF2-40B4-BE49-F238E27FC236}">
                      <a16:creationId xmlns:a16="http://schemas.microsoft.com/office/drawing/2014/main" id="{165FA4F3-7231-BF4B-5FC7-4BC884258078}"/>
                    </a:ext>
                  </a:extLst>
                </p:cNvPr>
                <p:cNvPicPr>
                  <a:picLocks noChangeAspect="1"/>
                </p:cNvPicPr>
                <p:nvPr/>
              </p:nvPicPr>
              <p:blipFill>
                <a:blip r:embed="rId3"/>
                <a:stretch>
                  <a:fillRect/>
                </a:stretch>
              </p:blipFill>
              <p:spPr>
                <a:xfrm rot="904080">
                  <a:off x="1887511" y="1267934"/>
                  <a:ext cx="1384324" cy="676001"/>
                </a:xfrm>
                <a:prstGeom prst="rect">
                  <a:avLst/>
                </a:prstGeom>
              </p:spPr>
            </p:pic>
            <p:pic>
              <p:nvPicPr>
                <p:cNvPr id="36" name="Picture 35" descr="A close up of a worm&#10;&#10;AI-generated content may be incorrect.">
                  <a:extLst>
                    <a:ext uri="{FF2B5EF4-FFF2-40B4-BE49-F238E27FC236}">
                      <a16:creationId xmlns:a16="http://schemas.microsoft.com/office/drawing/2014/main" id="{190C702F-66C7-BC9E-DD3E-E71B2E6BD091}"/>
                    </a:ext>
                  </a:extLst>
                </p:cNvPr>
                <p:cNvPicPr>
                  <a:picLocks noChangeAspect="1"/>
                </p:cNvPicPr>
                <p:nvPr/>
              </p:nvPicPr>
              <p:blipFill>
                <a:blip r:embed="rId3"/>
                <a:stretch>
                  <a:fillRect/>
                </a:stretch>
              </p:blipFill>
              <p:spPr>
                <a:xfrm rot="507768">
                  <a:off x="325764" y="1065256"/>
                  <a:ext cx="1384324" cy="676001"/>
                </a:xfrm>
                <a:prstGeom prst="rect">
                  <a:avLst/>
                </a:prstGeom>
              </p:spPr>
            </p:pic>
            <p:pic>
              <p:nvPicPr>
                <p:cNvPr id="37" name="Picture 36" descr="A close up of a worm&#10;&#10;AI-generated content may be incorrect.">
                  <a:extLst>
                    <a:ext uri="{FF2B5EF4-FFF2-40B4-BE49-F238E27FC236}">
                      <a16:creationId xmlns:a16="http://schemas.microsoft.com/office/drawing/2014/main" id="{2EB11E7A-E1BB-DDAE-6676-B2365A50FE2C}"/>
                    </a:ext>
                  </a:extLst>
                </p:cNvPr>
                <p:cNvPicPr>
                  <a:picLocks noChangeAspect="1"/>
                </p:cNvPicPr>
                <p:nvPr/>
              </p:nvPicPr>
              <p:blipFill>
                <a:blip r:embed="rId3"/>
                <a:stretch>
                  <a:fillRect/>
                </a:stretch>
              </p:blipFill>
              <p:spPr>
                <a:xfrm rot="17639774">
                  <a:off x="1050010" y="1898894"/>
                  <a:ext cx="1384324" cy="676001"/>
                </a:xfrm>
                <a:prstGeom prst="rect">
                  <a:avLst/>
                </a:prstGeom>
              </p:spPr>
            </p:pic>
          </p:grpSp>
          <p:grpSp>
            <p:nvGrpSpPr>
              <p:cNvPr id="23" name="Group 22">
                <a:extLst>
                  <a:ext uri="{FF2B5EF4-FFF2-40B4-BE49-F238E27FC236}">
                    <a16:creationId xmlns:a16="http://schemas.microsoft.com/office/drawing/2014/main" id="{DBEB80DC-732E-A338-3540-C72D45B0633A}"/>
                  </a:ext>
                </a:extLst>
              </p:cNvPr>
              <p:cNvGrpSpPr/>
              <p:nvPr/>
            </p:nvGrpSpPr>
            <p:grpSpPr>
              <a:xfrm>
                <a:off x="633127" y="352006"/>
                <a:ext cx="2930316" cy="2717250"/>
                <a:chOff x="220486" y="248805"/>
                <a:chExt cx="2930316" cy="2717250"/>
              </a:xfrm>
            </p:grpSpPr>
            <p:pic>
              <p:nvPicPr>
                <p:cNvPr id="24" name="Picture 23" descr="A close up of a worm&#10;&#10;AI-generated content may be incorrect.">
                  <a:extLst>
                    <a:ext uri="{FF2B5EF4-FFF2-40B4-BE49-F238E27FC236}">
                      <a16:creationId xmlns:a16="http://schemas.microsoft.com/office/drawing/2014/main" id="{19BC7703-DBCA-739B-2514-354847B5F42E}"/>
                    </a:ext>
                  </a:extLst>
                </p:cNvPr>
                <p:cNvPicPr>
                  <a:picLocks noChangeAspect="1"/>
                </p:cNvPicPr>
                <p:nvPr/>
              </p:nvPicPr>
              <p:blipFill>
                <a:blip r:embed="rId3"/>
                <a:stretch>
                  <a:fillRect/>
                </a:stretch>
              </p:blipFill>
              <p:spPr>
                <a:xfrm rot="4211703">
                  <a:off x="1641763" y="602966"/>
                  <a:ext cx="1384324" cy="676001"/>
                </a:xfrm>
                <a:prstGeom prst="rect">
                  <a:avLst/>
                </a:prstGeom>
              </p:spPr>
            </p:pic>
            <p:grpSp>
              <p:nvGrpSpPr>
                <p:cNvPr id="25" name="Group 24">
                  <a:extLst>
                    <a:ext uri="{FF2B5EF4-FFF2-40B4-BE49-F238E27FC236}">
                      <a16:creationId xmlns:a16="http://schemas.microsoft.com/office/drawing/2014/main" id="{247AE105-7399-D42D-8E0E-A0770AFE45F5}"/>
                    </a:ext>
                  </a:extLst>
                </p:cNvPr>
                <p:cNvGrpSpPr/>
                <p:nvPr/>
              </p:nvGrpSpPr>
              <p:grpSpPr>
                <a:xfrm>
                  <a:off x="220486" y="447365"/>
                  <a:ext cx="2930316" cy="2518690"/>
                  <a:chOff x="220423" y="449475"/>
                  <a:chExt cx="2930316" cy="2518690"/>
                </a:xfrm>
              </p:grpSpPr>
              <p:pic>
                <p:nvPicPr>
                  <p:cNvPr id="26" name="Picture 25" descr="A close up of a worm&#10;&#10;AI-generated content may be incorrect.">
                    <a:extLst>
                      <a:ext uri="{FF2B5EF4-FFF2-40B4-BE49-F238E27FC236}">
                        <a16:creationId xmlns:a16="http://schemas.microsoft.com/office/drawing/2014/main" id="{21E30FFA-9708-DEBE-CC23-D42CB193ED7A}"/>
                      </a:ext>
                    </a:extLst>
                  </p:cNvPr>
                  <p:cNvPicPr>
                    <a:picLocks noChangeAspect="1"/>
                  </p:cNvPicPr>
                  <p:nvPr/>
                </p:nvPicPr>
                <p:blipFill>
                  <a:blip r:embed="rId3"/>
                  <a:stretch>
                    <a:fillRect/>
                  </a:stretch>
                </p:blipFill>
                <p:spPr>
                  <a:xfrm rot="6501838">
                    <a:off x="1461832" y="1938002"/>
                    <a:ext cx="1384324" cy="676001"/>
                  </a:xfrm>
                  <a:prstGeom prst="rect">
                    <a:avLst/>
                  </a:prstGeom>
                </p:spPr>
              </p:pic>
              <p:pic>
                <p:nvPicPr>
                  <p:cNvPr id="27" name="Picture 26" descr="A close up of a worm&#10;&#10;AI-generated content may be incorrect.">
                    <a:extLst>
                      <a:ext uri="{FF2B5EF4-FFF2-40B4-BE49-F238E27FC236}">
                        <a16:creationId xmlns:a16="http://schemas.microsoft.com/office/drawing/2014/main" id="{5CA104C1-80D4-A8DE-20D3-6C12B1129A0C}"/>
                      </a:ext>
                    </a:extLst>
                  </p:cNvPr>
                  <p:cNvPicPr>
                    <a:picLocks noChangeAspect="1"/>
                  </p:cNvPicPr>
                  <p:nvPr/>
                </p:nvPicPr>
                <p:blipFill>
                  <a:blip r:embed="rId3"/>
                  <a:stretch>
                    <a:fillRect/>
                  </a:stretch>
                </p:blipFill>
                <p:spPr>
                  <a:xfrm rot="16200000">
                    <a:off x="2120577" y="1267936"/>
                    <a:ext cx="1384324" cy="676001"/>
                  </a:xfrm>
                  <a:prstGeom prst="rect">
                    <a:avLst/>
                  </a:prstGeom>
                </p:spPr>
              </p:pic>
              <p:pic>
                <p:nvPicPr>
                  <p:cNvPr id="28" name="Picture 27" descr="A close up of a worm&#10;&#10;AI-generated content may be incorrect.">
                    <a:extLst>
                      <a:ext uri="{FF2B5EF4-FFF2-40B4-BE49-F238E27FC236}">
                        <a16:creationId xmlns:a16="http://schemas.microsoft.com/office/drawing/2014/main" id="{EA872543-0CFA-CC8D-2F9A-855E41F7FFA5}"/>
                      </a:ext>
                    </a:extLst>
                  </p:cNvPr>
                  <p:cNvPicPr>
                    <a:picLocks noChangeAspect="1"/>
                  </p:cNvPicPr>
                  <p:nvPr/>
                </p:nvPicPr>
                <p:blipFill>
                  <a:blip r:embed="rId3"/>
                  <a:stretch>
                    <a:fillRect/>
                  </a:stretch>
                </p:blipFill>
                <p:spPr>
                  <a:xfrm rot="14304866">
                    <a:off x="1693057" y="1768075"/>
                    <a:ext cx="1384324" cy="676001"/>
                  </a:xfrm>
                  <a:prstGeom prst="rect">
                    <a:avLst/>
                  </a:prstGeom>
                </p:spPr>
              </p:pic>
              <p:pic>
                <p:nvPicPr>
                  <p:cNvPr id="29" name="Picture 28" descr="A close up of a worm&#10;&#10;AI-generated content may be incorrect.">
                    <a:extLst>
                      <a:ext uri="{FF2B5EF4-FFF2-40B4-BE49-F238E27FC236}">
                        <a16:creationId xmlns:a16="http://schemas.microsoft.com/office/drawing/2014/main" id="{6FA47B03-A522-CDF0-336B-A04271F52310}"/>
                      </a:ext>
                    </a:extLst>
                  </p:cNvPr>
                  <p:cNvPicPr>
                    <a:picLocks noChangeAspect="1"/>
                  </p:cNvPicPr>
                  <p:nvPr/>
                </p:nvPicPr>
                <p:blipFill>
                  <a:blip r:embed="rId3"/>
                  <a:stretch>
                    <a:fillRect/>
                  </a:stretch>
                </p:blipFill>
                <p:spPr>
                  <a:xfrm rot="20019959">
                    <a:off x="454585" y="498900"/>
                    <a:ext cx="1384324" cy="676001"/>
                  </a:xfrm>
                  <a:prstGeom prst="rect">
                    <a:avLst/>
                  </a:prstGeom>
                </p:spPr>
              </p:pic>
              <p:pic>
                <p:nvPicPr>
                  <p:cNvPr id="30" name="Picture 29" descr="A close up of a worm&#10;&#10;AI-generated content may be incorrect.">
                    <a:extLst>
                      <a:ext uri="{FF2B5EF4-FFF2-40B4-BE49-F238E27FC236}">
                        <a16:creationId xmlns:a16="http://schemas.microsoft.com/office/drawing/2014/main" id="{DD457D66-980B-4DBF-B6FC-A9C22786B114}"/>
                      </a:ext>
                    </a:extLst>
                  </p:cNvPr>
                  <p:cNvPicPr>
                    <a:picLocks noChangeAspect="1"/>
                  </p:cNvPicPr>
                  <p:nvPr/>
                </p:nvPicPr>
                <p:blipFill>
                  <a:blip r:embed="rId3"/>
                  <a:stretch>
                    <a:fillRect/>
                  </a:stretch>
                </p:blipFill>
                <p:spPr>
                  <a:xfrm rot="8264522">
                    <a:off x="902011" y="449475"/>
                    <a:ext cx="1384324" cy="676001"/>
                  </a:xfrm>
                  <a:prstGeom prst="rect">
                    <a:avLst/>
                  </a:prstGeom>
                </p:spPr>
              </p:pic>
              <p:pic>
                <p:nvPicPr>
                  <p:cNvPr id="31" name="Picture 30" descr="A close up of a worm&#10;&#10;AI-generated content may be incorrect.">
                    <a:extLst>
                      <a:ext uri="{FF2B5EF4-FFF2-40B4-BE49-F238E27FC236}">
                        <a16:creationId xmlns:a16="http://schemas.microsoft.com/office/drawing/2014/main" id="{8C37F892-8391-7D5E-2459-CA2C97F9DBA8}"/>
                      </a:ext>
                    </a:extLst>
                  </p:cNvPr>
                  <p:cNvPicPr>
                    <a:picLocks noChangeAspect="1"/>
                  </p:cNvPicPr>
                  <p:nvPr/>
                </p:nvPicPr>
                <p:blipFill>
                  <a:blip r:embed="rId3"/>
                  <a:stretch>
                    <a:fillRect/>
                  </a:stretch>
                </p:blipFill>
                <p:spPr>
                  <a:xfrm rot="17639774">
                    <a:off x="1107268" y="1006386"/>
                    <a:ext cx="1384324" cy="676001"/>
                  </a:xfrm>
                  <a:prstGeom prst="rect">
                    <a:avLst/>
                  </a:prstGeom>
                </p:spPr>
              </p:pic>
              <p:pic>
                <p:nvPicPr>
                  <p:cNvPr id="32" name="Picture 31" descr="A close up of a worm&#10;&#10;AI-generated content may be incorrect.">
                    <a:extLst>
                      <a:ext uri="{FF2B5EF4-FFF2-40B4-BE49-F238E27FC236}">
                        <a16:creationId xmlns:a16="http://schemas.microsoft.com/office/drawing/2014/main" id="{5AF13C5A-9377-FD82-3864-BA92BA07643A}"/>
                      </a:ext>
                    </a:extLst>
                  </p:cNvPr>
                  <p:cNvPicPr>
                    <a:picLocks noChangeAspect="1"/>
                  </p:cNvPicPr>
                  <p:nvPr/>
                </p:nvPicPr>
                <p:blipFill>
                  <a:blip r:embed="rId3"/>
                  <a:stretch>
                    <a:fillRect/>
                  </a:stretch>
                </p:blipFill>
                <p:spPr>
                  <a:xfrm rot="9455217">
                    <a:off x="220423" y="1616313"/>
                    <a:ext cx="1384324" cy="676001"/>
                  </a:xfrm>
                  <a:prstGeom prst="rect">
                    <a:avLst/>
                  </a:prstGeom>
                </p:spPr>
              </p:pic>
              <p:pic>
                <p:nvPicPr>
                  <p:cNvPr id="33" name="Picture 32" descr="A close up of a worm&#10;&#10;AI-generated content may be incorrect.">
                    <a:extLst>
                      <a:ext uri="{FF2B5EF4-FFF2-40B4-BE49-F238E27FC236}">
                        <a16:creationId xmlns:a16="http://schemas.microsoft.com/office/drawing/2014/main" id="{E2107313-A65F-E551-B116-AD38627D2277}"/>
                      </a:ext>
                    </a:extLst>
                  </p:cNvPr>
                  <p:cNvPicPr>
                    <a:picLocks noChangeAspect="1"/>
                  </p:cNvPicPr>
                  <p:nvPr/>
                </p:nvPicPr>
                <p:blipFill>
                  <a:blip r:embed="rId3"/>
                  <a:stretch>
                    <a:fillRect/>
                  </a:stretch>
                </p:blipFill>
                <p:spPr>
                  <a:xfrm rot="8971263">
                    <a:off x="670134" y="1873951"/>
                    <a:ext cx="1384324" cy="676001"/>
                  </a:xfrm>
                  <a:prstGeom prst="rect">
                    <a:avLst/>
                  </a:prstGeom>
                </p:spPr>
              </p:pic>
            </p:grpSp>
          </p:grpSp>
        </p:grpSp>
        <p:grpSp>
          <p:nvGrpSpPr>
            <p:cNvPr id="38" name="Group 37">
              <a:extLst>
                <a:ext uri="{FF2B5EF4-FFF2-40B4-BE49-F238E27FC236}">
                  <a16:creationId xmlns:a16="http://schemas.microsoft.com/office/drawing/2014/main" id="{DB635288-75D6-AF35-6A00-78FC93F85376}"/>
                </a:ext>
              </a:extLst>
            </p:cNvPr>
            <p:cNvGrpSpPr>
              <a:grpSpLocks noChangeAspect="1"/>
            </p:cNvGrpSpPr>
            <p:nvPr/>
          </p:nvGrpSpPr>
          <p:grpSpPr>
            <a:xfrm rot="8276366">
              <a:off x="9177434" y="4305446"/>
              <a:ext cx="1303733" cy="1160984"/>
              <a:chOff x="633127" y="352006"/>
              <a:chExt cx="3051349" cy="2717250"/>
            </a:xfrm>
          </p:grpSpPr>
          <p:grpSp>
            <p:nvGrpSpPr>
              <p:cNvPr id="39" name="Group 38">
                <a:extLst>
                  <a:ext uri="{FF2B5EF4-FFF2-40B4-BE49-F238E27FC236}">
                    <a16:creationId xmlns:a16="http://schemas.microsoft.com/office/drawing/2014/main" id="{55BE2FC7-507C-B149-574D-298BA20FCDEC}"/>
                  </a:ext>
                </a:extLst>
              </p:cNvPr>
              <p:cNvGrpSpPr/>
              <p:nvPr/>
            </p:nvGrpSpPr>
            <p:grpSpPr>
              <a:xfrm>
                <a:off x="738405" y="632604"/>
                <a:ext cx="2946071" cy="2359017"/>
                <a:chOff x="325764" y="570040"/>
                <a:chExt cx="2946071" cy="2359017"/>
              </a:xfrm>
            </p:grpSpPr>
            <p:pic>
              <p:nvPicPr>
                <p:cNvPr id="51" name="Picture 50" descr="A close up of a worm&#10;&#10;AI-generated content may be incorrect.">
                  <a:extLst>
                    <a:ext uri="{FF2B5EF4-FFF2-40B4-BE49-F238E27FC236}">
                      <a16:creationId xmlns:a16="http://schemas.microsoft.com/office/drawing/2014/main" id="{C2B7F148-8117-E9B4-8D25-61616C55D326}"/>
                    </a:ext>
                  </a:extLst>
                </p:cNvPr>
                <p:cNvPicPr>
                  <a:picLocks noChangeAspect="1"/>
                </p:cNvPicPr>
                <p:nvPr/>
              </p:nvPicPr>
              <p:blipFill>
                <a:blip r:embed="rId3"/>
                <a:stretch>
                  <a:fillRect/>
                </a:stretch>
              </p:blipFill>
              <p:spPr>
                <a:xfrm rot="12213691">
                  <a:off x="503348" y="570040"/>
                  <a:ext cx="1384324" cy="676001"/>
                </a:xfrm>
                <a:prstGeom prst="rect">
                  <a:avLst/>
                </a:prstGeom>
              </p:spPr>
            </p:pic>
            <p:pic>
              <p:nvPicPr>
                <p:cNvPr id="52" name="Picture 51" descr="A close up of a worm&#10;&#10;AI-generated content may be incorrect.">
                  <a:extLst>
                    <a:ext uri="{FF2B5EF4-FFF2-40B4-BE49-F238E27FC236}">
                      <a16:creationId xmlns:a16="http://schemas.microsoft.com/office/drawing/2014/main" id="{A8CC013F-BDEA-2000-99DE-CD0D755C8535}"/>
                    </a:ext>
                  </a:extLst>
                </p:cNvPr>
                <p:cNvPicPr>
                  <a:picLocks noChangeAspect="1"/>
                </p:cNvPicPr>
                <p:nvPr/>
              </p:nvPicPr>
              <p:blipFill>
                <a:blip r:embed="rId3"/>
                <a:stretch>
                  <a:fillRect/>
                </a:stretch>
              </p:blipFill>
              <p:spPr>
                <a:xfrm rot="904080">
                  <a:off x="1887511" y="1267934"/>
                  <a:ext cx="1384324" cy="676001"/>
                </a:xfrm>
                <a:prstGeom prst="rect">
                  <a:avLst/>
                </a:prstGeom>
              </p:spPr>
            </p:pic>
            <p:pic>
              <p:nvPicPr>
                <p:cNvPr id="53" name="Picture 52" descr="A close up of a worm&#10;&#10;AI-generated content may be incorrect.">
                  <a:extLst>
                    <a:ext uri="{FF2B5EF4-FFF2-40B4-BE49-F238E27FC236}">
                      <a16:creationId xmlns:a16="http://schemas.microsoft.com/office/drawing/2014/main" id="{3BE0C8E5-89B6-7E1B-104F-56CACD9A8199}"/>
                    </a:ext>
                  </a:extLst>
                </p:cNvPr>
                <p:cNvPicPr>
                  <a:picLocks noChangeAspect="1"/>
                </p:cNvPicPr>
                <p:nvPr/>
              </p:nvPicPr>
              <p:blipFill>
                <a:blip r:embed="rId3"/>
                <a:stretch>
                  <a:fillRect/>
                </a:stretch>
              </p:blipFill>
              <p:spPr>
                <a:xfrm rot="507768">
                  <a:off x="325764" y="1065256"/>
                  <a:ext cx="1384324" cy="676001"/>
                </a:xfrm>
                <a:prstGeom prst="rect">
                  <a:avLst/>
                </a:prstGeom>
              </p:spPr>
            </p:pic>
            <p:pic>
              <p:nvPicPr>
                <p:cNvPr id="54" name="Picture 53" descr="A close up of a worm&#10;&#10;AI-generated content may be incorrect.">
                  <a:extLst>
                    <a:ext uri="{FF2B5EF4-FFF2-40B4-BE49-F238E27FC236}">
                      <a16:creationId xmlns:a16="http://schemas.microsoft.com/office/drawing/2014/main" id="{16095A69-BF47-41BC-A361-9237AB53EEF6}"/>
                    </a:ext>
                  </a:extLst>
                </p:cNvPr>
                <p:cNvPicPr>
                  <a:picLocks noChangeAspect="1"/>
                </p:cNvPicPr>
                <p:nvPr/>
              </p:nvPicPr>
              <p:blipFill>
                <a:blip r:embed="rId3"/>
                <a:stretch>
                  <a:fillRect/>
                </a:stretch>
              </p:blipFill>
              <p:spPr>
                <a:xfrm rot="17639774">
                  <a:off x="1050010" y="1898894"/>
                  <a:ext cx="1384324" cy="676001"/>
                </a:xfrm>
                <a:prstGeom prst="rect">
                  <a:avLst/>
                </a:prstGeom>
              </p:spPr>
            </p:pic>
          </p:grpSp>
          <p:grpSp>
            <p:nvGrpSpPr>
              <p:cNvPr id="40" name="Group 39">
                <a:extLst>
                  <a:ext uri="{FF2B5EF4-FFF2-40B4-BE49-F238E27FC236}">
                    <a16:creationId xmlns:a16="http://schemas.microsoft.com/office/drawing/2014/main" id="{D02DA01A-295A-FB8D-B63B-B1C919356D49}"/>
                  </a:ext>
                </a:extLst>
              </p:cNvPr>
              <p:cNvGrpSpPr/>
              <p:nvPr/>
            </p:nvGrpSpPr>
            <p:grpSpPr>
              <a:xfrm>
                <a:off x="633127" y="352006"/>
                <a:ext cx="2930316" cy="2717250"/>
                <a:chOff x="220486" y="248805"/>
                <a:chExt cx="2930316" cy="2717250"/>
              </a:xfrm>
            </p:grpSpPr>
            <p:pic>
              <p:nvPicPr>
                <p:cNvPr id="41" name="Picture 40" descr="A close up of a worm&#10;&#10;AI-generated content may be incorrect.">
                  <a:extLst>
                    <a:ext uri="{FF2B5EF4-FFF2-40B4-BE49-F238E27FC236}">
                      <a16:creationId xmlns:a16="http://schemas.microsoft.com/office/drawing/2014/main" id="{7D4B6155-BECC-6FEC-F700-68CC733C390B}"/>
                    </a:ext>
                  </a:extLst>
                </p:cNvPr>
                <p:cNvPicPr>
                  <a:picLocks noChangeAspect="1"/>
                </p:cNvPicPr>
                <p:nvPr/>
              </p:nvPicPr>
              <p:blipFill>
                <a:blip r:embed="rId3"/>
                <a:stretch>
                  <a:fillRect/>
                </a:stretch>
              </p:blipFill>
              <p:spPr>
                <a:xfrm rot="4211703">
                  <a:off x="1641763" y="602966"/>
                  <a:ext cx="1384324" cy="676001"/>
                </a:xfrm>
                <a:prstGeom prst="rect">
                  <a:avLst/>
                </a:prstGeom>
              </p:spPr>
            </p:pic>
            <p:grpSp>
              <p:nvGrpSpPr>
                <p:cNvPr id="42" name="Group 41">
                  <a:extLst>
                    <a:ext uri="{FF2B5EF4-FFF2-40B4-BE49-F238E27FC236}">
                      <a16:creationId xmlns:a16="http://schemas.microsoft.com/office/drawing/2014/main" id="{BB0CA256-468D-5DC0-800B-E2BFDF09D0F3}"/>
                    </a:ext>
                  </a:extLst>
                </p:cNvPr>
                <p:cNvGrpSpPr/>
                <p:nvPr/>
              </p:nvGrpSpPr>
              <p:grpSpPr>
                <a:xfrm>
                  <a:off x="220486" y="447365"/>
                  <a:ext cx="2930316" cy="2518690"/>
                  <a:chOff x="220423" y="449475"/>
                  <a:chExt cx="2930316" cy="2518690"/>
                </a:xfrm>
              </p:grpSpPr>
              <p:pic>
                <p:nvPicPr>
                  <p:cNvPr id="43" name="Picture 42" descr="A close up of a worm&#10;&#10;AI-generated content may be incorrect.">
                    <a:extLst>
                      <a:ext uri="{FF2B5EF4-FFF2-40B4-BE49-F238E27FC236}">
                        <a16:creationId xmlns:a16="http://schemas.microsoft.com/office/drawing/2014/main" id="{99F38EBE-0CEC-3C0B-DAB4-B5BFCB40D8C7}"/>
                      </a:ext>
                    </a:extLst>
                  </p:cNvPr>
                  <p:cNvPicPr>
                    <a:picLocks noChangeAspect="1"/>
                  </p:cNvPicPr>
                  <p:nvPr/>
                </p:nvPicPr>
                <p:blipFill>
                  <a:blip r:embed="rId3"/>
                  <a:stretch>
                    <a:fillRect/>
                  </a:stretch>
                </p:blipFill>
                <p:spPr>
                  <a:xfrm rot="6501838">
                    <a:off x="1461832" y="1938002"/>
                    <a:ext cx="1384324" cy="676001"/>
                  </a:xfrm>
                  <a:prstGeom prst="rect">
                    <a:avLst/>
                  </a:prstGeom>
                </p:spPr>
              </p:pic>
              <p:pic>
                <p:nvPicPr>
                  <p:cNvPr id="44" name="Picture 43" descr="A close up of a worm&#10;&#10;AI-generated content may be incorrect.">
                    <a:extLst>
                      <a:ext uri="{FF2B5EF4-FFF2-40B4-BE49-F238E27FC236}">
                        <a16:creationId xmlns:a16="http://schemas.microsoft.com/office/drawing/2014/main" id="{AA6A461A-A1CE-84A9-862E-3192D063BC5A}"/>
                      </a:ext>
                    </a:extLst>
                  </p:cNvPr>
                  <p:cNvPicPr>
                    <a:picLocks noChangeAspect="1"/>
                  </p:cNvPicPr>
                  <p:nvPr/>
                </p:nvPicPr>
                <p:blipFill>
                  <a:blip r:embed="rId3"/>
                  <a:stretch>
                    <a:fillRect/>
                  </a:stretch>
                </p:blipFill>
                <p:spPr>
                  <a:xfrm rot="16200000">
                    <a:off x="2120577" y="1267936"/>
                    <a:ext cx="1384324" cy="676001"/>
                  </a:xfrm>
                  <a:prstGeom prst="rect">
                    <a:avLst/>
                  </a:prstGeom>
                </p:spPr>
              </p:pic>
              <p:pic>
                <p:nvPicPr>
                  <p:cNvPr id="45" name="Picture 44" descr="A close up of a worm&#10;&#10;AI-generated content may be incorrect.">
                    <a:extLst>
                      <a:ext uri="{FF2B5EF4-FFF2-40B4-BE49-F238E27FC236}">
                        <a16:creationId xmlns:a16="http://schemas.microsoft.com/office/drawing/2014/main" id="{D0BA9F0A-B6D0-632A-9CD1-0938E260FC4F}"/>
                      </a:ext>
                    </a:extLst>
                  </p:cNvPr>
                  <p:cNvPicPr>
                    <a:picLocks noChangeAspect="1"/>
                  </p:cNvPicPr>
                  <p:nvPr/>
                </p:nvPicPr>
                <p:blipFill>
                  <a:blip r:embed="rId3"/>
                  <a:stretch>
                    <a:fillRect/>
                  </a:stretch>
                </p:blipFill>
                <p:spPr>
                  <a:xfrm rot="14304866">
                    <a:off x="1693057" y="1768075"/>
                    <a:ext cx="1384324" cy="676001"/>
                  </a:xfrm>
                  <a:prstGeom prst="rect">
                    <a:avLst/>
                  </a:prstGeom>
                </p:spPr>
              </p:pic>
              <p:pic>
                <p:nvPicPr>
                  <p:cNvPr id="46" name="Picture 45" descr="A close up of a worm&#10;&#10;AI-generated content may be incorrect.">
                    <a:extLst>
                      <a:ext uri="{FF2B5EF4-FFF2-40B4-BE49-F238E27FC236}">
                        <a16:creationId xmlns:a16="http://schemas.microsoft.com/office/drawing/2014/main" id="{B40394B1-0B74-878F-1D56-72813BB1E300}"/>
                      </a:ext>
                    </a:extLst>
                  </p:cNvPr>
                  <p:cNvPicPr>
                    <a:picLocks noChangeAspect="1"/>
                  </p:cNvPicPr>
                  <p:nvPr/>
                </p:nvPicPr>
                <p:blipFill>
                  <a:blip r:embed="rId3"/>
                  <a:stretch>
                    <a:fillRect/>
                  </a:stretch>
                </p:blipFill>
                <p:spPr>
                  <a:xfrm rot="20019959">
                    <a:off x="454585" y="498900"/>
                    <a:ext cx="1384324" cy="676001"/>
                  </a:xfrm>
                  <a:prstGeom prst="rect">
                    <a:avLst/>
                  </a:prstGeom>
                </p:spPr>
              </p:pic>
              <p:pic>
                <p:nvPicPr>
                  <p:cNvPr id="47" name="Picture 46" descr="A close up of a worm&#10;&#10;AI-generated content may be incorrect.">
                    <a:extLst>
                      <a:ext uri="{FF2B5EF4-FFF2-40B4-BE49-F238E27FC236}">
                        <a16:creationId xmlns:a16="http://schemas.microsoft.com/office/drawing/2014/main" id="{5A79E264-B65E-F8CF-E29F-57A8650CBABD}"/>
                      </a:ext>
                    </a:extLst>
                  </p:cNvPr>
                  <p:cNvPicPr>
                    <a:picLocks noChangeAspect="1"/>
                  </p:cNvPicPr>
                  <p:nvPr/>
                </p:nvPicPr>
                <p:blipFill>
                  <a:blip r:embed="rId3"/>
                  <a:stretch>
                    <a:fillRect/>
                  </a:stretch>
                </p:blipFill>
                <p:spPr>
                  <a:xfrm rot="8264522">
                    <a:off x="902011" y="449475"/>
                    <a:ext cx="1384324" cy="676001"/>
                  </a:xfrm>
                  <a:prstGeom prst="rect">
                    <a:avLst/>
                  </a:prstGeom>
                </p:spPr>
              </p:pic>
              <p:pic>
                <p:nvPicPr>
                  <p:cNvPr id="48" name="Picture 47" descr="A close up of a worm&#10;&#10;AI-generated content may be incorrect.">
                    <a:extLst>
                      <a:ext uri="{FF2B5EF4-FFF2-40B4-BE49-F238E27FC236}">
                        <a16:creationId xmlns:a16="http://schemas.microsoft.com/office/drawing/2014/main" id="{A3B21732-E8E7-6124-4EEB-7191FCB9A191}"/>
                      </a:ext>
                    </a:extLst>
                  </p:cNvPr>
                  <p:cNvPicPr>
                    <a:picLocks noChangeAspect="1"/>
                  </p:cNvPicPr>
                  <p:nvPr/>
                </p:nvPicPr>
                <p:blipFill>
                  <a:blip r:embed="rId3"/>
                  <a:stretch>
                    <a:fillRect/>
                  </a:stretch>
                </p:blipFill>
                <p:spPr>
                  <a:xfrm rot="17639774">
                    <a:off x="1107268" y="1006386"/>
                    <a:ext cx="1384324" cy="676001"/>
                  </a:xfrm>
                  <a:prstGeom prst="rect">
                    <a:avLst/>
                  </a:prstGeom>
                </p:spPr>
              </p:pic>
              <p:pic>
                <p:nvPicPr>
                  <p:cNvPr id="49" name="Picture 48" descr="A close up of a worm&#10;&#10;AI-generated content may be incorrect.">
                    <a:extLst>
                      <a:ext uri="{FF2B5EF4-FFF2-40B4-BE49-F238E27FC236}">
                        <a16:creationId xmlns:a16="http://schemas.microsoft.com/office/drawing/2014/main" id="{5673DBC1-3C9F-903B-F3D9-2D5313C7D5CF}"/>
                      </a:ext>
                    </a:extLst>
                  </p:cNvPr>
                  <p:cNvPicPr>
                    <a:picLocks noChangeAspect="1"/>
                  </p:cNvPicPr>
                  <p:nvPr/>
                </p:nvPicPr>
                <p:blipFill>
                  <a:blip r:embed="rId3"/>
                  <a:stretch>
                    <a:fillRect/>
                  </a:stretch>
                </p:blipFill>
                <p:spPr>
                  <a:xfrm rot="9455217">
                    <a:off x="220423" y="1616313"/>
                    <a:ext cx="1384324" cy="676001"/>
                  </a:xfrm>
                  <a:prstGeom prst="rect">
                    <a:avLst/>
                  </a:prstGeom>
                </p:spPr>
              </p:pic>
              <p:pic>
                <p:nvPicPr>
                  <p:cNvPr id="50" name="Picture 49" descr="A close up of a worm&#10;&#10;AI-generated content may be incorrect.">
                    <a:extLst>
                      <a:ext uri="{FF2B5EF4-FFF2-40B4-BE49-F238E27FC236}">
                        <a16:creationId xmlns:a16="http://schemas.microsoft.com/office/drawing/2014/main" id="{C961AE88-2E16-47A3-06AB-B0ECF1593F7C}"/>
                      </a:ext>
                    </a:extLst>
                  </p:cNvPr>
                  <p:cNvPicPr>
                    <a:picLocks noChangeAspect="1"/>
                  </p:cNvPicPr>
                  <p:nvPr/>
                </p:nvPicPr>
                <p:blipFill>
                  <a:blip r:embed="rId3"/>
                  <a:stretch>
                    <a:fillRect/>
                  </a:stretch>
                </p:blipFill>
                <p:spPr>
                  <a:xfrm rot="8971263">
                    <a:off x="670134" y="1873951"/>
                    <a:ext cx="1384324" cy="676001"/>
                  </a:xfrm>
                  <a:prstGeom prst="rect">
                    <a:avLst/>
                  </a:prstGeom>
                </p:spPr>
              </p:pic>
            </p:grpSp>
          </p:grpSp>
        </p:grpSp>
        <p:grpSp>
          <p:nvGrpSpPr>
            <p:cNvPr id="55" name="Group 54">
              <a:extLst>
                <a:ext uri="{FF2B5EF4-FFF2-40B4-BE49-F238E27FC236}">
                  <a16:creationId xmlns:a16="http://schemas.microsoft.com/office/drawing/2014/main" id="{E78EA972-3445-6FF6-3FCE-EBEB5DC8899F}"/>
                </a:ext>
              </a:extLst>
            </p:cNvPr>
            <p:cNvGrpSpPr>
              <a:grpSpLocks noChangeAspect="1"/>
            </p:cNvGrpSpPr>
            <p:nvPr/>
          </p:nvGrpSpPr>
          <p:grpSpPr>
            <a:xfrm rot="11847353">
              <a:off x="10199147" y="5131398"/>
              <a:ext cx="1303733" cy="1160984"/>
              <a:chOff x="633127" y="352006"/>
              <a:chExt cx="3051349" cy="2717250"/>
            </a:xfrm>
          </p:grpSpPr>
          <p:grpSp>
            <p:nvGrpSpPr>
              <p:cNvPr id="56" name="Group 55">
                <a:extLst>
                  <a:ext uri="{FF2B5EF4-FFF2-40B4-BE49-F238E27FC236}">
                    <a16:creationId xmlns:a16="http://schemas.microsoft.com/office/drawing/2014/main" id="{7FF1C74F-C2A0-E536-E3D7-0B46B7FF0819}"/>
                  </a:ext>
                </a:extLst>
              </p:cNvPr>
              <p:cNvGrpSpPr/>
              <p:nvPr/>
            </p:nvGrpSpPr>
            <p:grpSpPr>
              <a:xfrm>
                <a:off x="738405" y="632604"/>
                <a:ext cx="2946071" cy="2359017"/>
                <a:chOff x="325764" y="570040"/>
                <a:chExt cx="2946071" cy="2359017"/>
              </a:xfrm>
            </p:grpSpPr>
            <p:pic>
              <p:nvPicPr>
                <p:cNvPr id="68" name="Picture 67" descr="A close up of a worm&#10;&#10;AI-generated content may be incorrect.">
                  <a:extLst>
                    <a:ext uri="{FF2B5EF4-FFF2-40B4-BE49-F238E27FC236}">
                      <a16:creationId xmlns:a16="http://schemas.microsoft.com/office/drawing/2014/main" id="{2F6443F3-A297-40F1-3D05-D4C1597DD2F1}"/>
                    </a:ext>
                  </a:extLst>
                </p:cNvPr>
                <p:cNvPicPr>
                  <a:picLocks noChangeAspect="1"/>
                </p:cNvPicPr>
                <p:nvPr/>
              </p:nvPicPr>
              <p:blipFill>
                <a:blip r:embed="rId3"/>
                <a:stretch>
                  <a:fillRect/>
                </a:stretch>
              </p:blipFill>
              <p:spPr>
                <a:xfrm rot="12213691">
                  <a:off x="503348" y="570040"/>
                  <a:ext cx="1384324" cy="676001"/>
                </a:xfrm>
                <a:prstGeom prst="rect">
                  <a:avLst/>
                </a:prstGeom>
              </p:spPr>
            </p:pic>
            <p:pic>
              <p:nvPicPr>
                <p:cNvPr id="69" name="Picture 68" descr="A close up of a worm&#10;&#10;AI-generated content may be incorrect.">
                  <a:extLst>
                    <a:ext uri="{FF2B5EF4-FFF2-40B4-BE49-F238E27FC236}">
                      <a16:creationId xmlns:a16="http://schemas.microsoft.com/office/drawing/2014/main" id="{6CA8E0E7-FBB3-91B6-88FE-5B8B29308036}"/>
                    </a:ext>
                  </a:extLst>
                </p:cNvPr>
                <p:cNvPicPr>
                  <a:picLocks noChangeAspect="1"/>
                </p:cNvPicPr>
                <p:nvPr/>
              </p:nvPicPr>
              <p:blipFill>
                <a:blip r:embed="rId3"/>
                <a:stretch>
                  <a:fillRect/>
                </a:stretch>
              </p:blipFill>
              <p:spPr>
                <a:xfrm rot="904080">
                  <a:off x="1887511" y="1267934"/>
                  <a:ext cx="1384324" cy="676001"/>
                </a:xfrm>
                <a:prstGeom prst="rect">
                  <a:avLst/>
                </a:prstGeom>
              </p:spPr>
            </p:pic>
            <p:pic>
              <p:nvPicPr>
                <p:cNvPr id="70" name="Picture 69" descr="A close up of a worm&#10;&#10;AI-generated content may be incorrect.">
                  <a:extLst>
                    <a:ext uri="{FF2B5EF4-FFF2-40B4-BE49-F238E27FC236}">
                      <a16:creationId xmlns:a16="http://schemas.microsoft.com/office/drawing/2014/main" id="{14E7435E-07B8-DB7E-F92E-8C551EA6998C}"/>
                    </a:ext>
                  </a:extLst>
                </p:cNvPr>
                <p:cNvPicPr>
                  <a:picLocks noChangeAspect="1"/>
                </p:cNvPicPr>
                <p:nvPr/>
              </p:nvPicPr>
              <p:blipFill>
                <a:blip r:embed="rId3"/>
                <a:stretch>
                  <a:fillRect/>
                </a:stretch>
              </p:blipFill>
              <p:spPr>
                <a:xfrm rot="507768">
                  <a:off x="325764" y="1065256"/>
                  <a:ext cx="1384324" cy="676001"/>
                </a:xfrm>
                <a:prstGeom prst="rect">
                  <a:avLst/>
                </a:prstGeom>
              </p:spPr>
            </p:pic>
            <p:pic>
              <p:nvPicPr>
                <p:cNvPr id="71" name="Picture 70" descr="A close up of a worm&#10;&#10;AI-generated content may be incorrect.">
                  <a:extLst>
                    <a:ext uri="{FF2B5EF4-FFF2-40B4-BE49-F238E27FC236}">
                      <a16:creationId xmlns:a16="http://schemas.microsoft.com/office/drawing/2014/main" id="{A189CAC2-B3FB-870C-EDD8-D77E7D9498D6}"/>
                    </a:ext>
                  </a:extLst>
                </p:cNvPr>
                <p:cNvPicPr>
                  <a:picLocks noChangeAspect="1"/>
                </p:cNvPicPr>
                <p:nvPr/>
              </p:nvPicPr>
              <p:blipFill>
                <a:blip r:embed="rId3"/>
                <a:stretch>
                  <a:fillRect/>
                </a:stretch>
              </p:blipFill>
              <p:spPr>
                <a:xfrm rot="17639774">
                  <a:off x="1050010" y="1898894"/>
                  <a:ext cx="1384324" cy="676001"/>
                </a:xfrm>
                <a:prstGeom prst="rect">
                  <a:avLst/>
                </a:prstGeom>
              </p:spPr>
            </p:pic>
          </p:grpSp>
          <p:grpSp>
            <p:nvGrpSpPr>
              <p:cNvPr id="57" name="Group 56">
                <a:extLst>
                  <a:ext uri="{FF2B5EF4-FFF2-40B4-BE49-F238E27FC236}">
                    <a16:creationId xmlns:a16="http://schemas.microsoft.com/office/drawing/2014/main" id="{2A8EC55E-1320-6ADA-7D30-9491A48D1687}"/>
                  </a:ext>
                </a:extLst>
              </p:cNvPr>
              <p:cNvGrpSpPr/>
              <p:nvPr/>
            </p:nvGrpSpPr>
            <p:grpSpPr>
              <a:xfrm>
                <a:off x="633127" y="352006"/>
                <a:ext cx="2930316" cy="2717250"/>
                <a:chOff x="220486" y="248805"/>
                <a:chExt cx="2930316" cy="2717250"/>
              </a:xfrm>
            </p:grpSpPr>
            <p:pic>
              <p:nvPicPr>
                <p:cNvPr id="58" name="Picture 57" descr="A close up of a worm&#10;&#10;AI-generated content may be incorrect.">
                  <a:extLst>
                    <a:ext uri="{FF2B5EF4-FFF2-40B4-BE49-F238E27FC236}">
                      <a16:creationId xmlns:a16="http://schemas.microsoft.com/office/drawing/2014/main" id="{26AEEE3A-4A7E-6EF4-F1A6-A97533E0E0D4}"/>
                    </a:ext>
                  </a:extLst>
                </p:cNvPr>
                <p:cNvPicPr>
                  <a:picLocks noChangeAspect="1"/>
                </p:cNvPicPr>
                <p:nvPr/>
              </p:nvPicPr>
              <p:blipFill>
                <a:blip r:embed="rId3"/>
                <a:stretch>
                  <a:fillRect/>
                </a:stretch>
              </p:blipFill>
              <p:spPr>
                <a:xfrm rot="4211703">
                  <a:off x="1641763" y="602966"/>
                  <a:ext cx="1384324" cy="676001"/>
                </a:xfrm>
                <a:prstGeom prst="rect">
                  <a:avLst/>
                </a:prstGeom>
              </p:spPr>
            </p:pic>
            <p:grpSp>
              <p:nvGrpSpPr>
                <p:cNvPr id="59" name="Group 58">
                  <a:extLst>
                    <a:ext uri="{FF2B5EF4-FFF2-40B4-BE49-F238E27FC236}">
                      <a16:creationId xmlns:a16="http://schemas.microsoft.com/office/drawing/2014/main" id="{6CC65EBD-01AB-D73E-9431-0661E9709303}"/>
                    </a:ext>
                  </a:extLst>
                </p:cNvPr>
                <p:cNvGrpSpPr/>
                <p:nvPr/>
              </p:nvGrpSpPr>
              <p:grpSpPr>
                <a:xfrm>
                  <a:off x="220486" y="447365"/>
                  <a:ext cx="2930316" cy="2518690"/>
                  <a:chOff x="220423" y="449475"/>
                  <a:chExt cx="2930316" cy="2518690"/>
                </a:xfrm>
              </p:grpSpPr>
              <p:pic>
                <p:nvPicPr>
                  <p:cNvPr id="60" name="Picture 59" descr="A close up of a worm&#10;&#10;AI-generated content may be incorrect.">
                    <a:extLst>
                      <a:ext uri="{FF2B5EF4-FFF2-40B4-BE49-F238E27FC236}">
                        <a16:creationId xmlns:a16="http://schemas.microsoft.com/office/drawing/2014/main" id="{F4B3F2A8-0DDE-1B01-A30F-1B20F3916201}"/>
                      </a:ext>
                    </a:extLst>
                  </p:cNvPr>
                  <p:cNvPicPr>
                    <a:picLocks noChangeAspect="1"/>
                  </p:cNvPicPr>
                  <p:nvPr/>
                </p:nvPicPr>
                <p:blipFill>
                  <a:blip r:embed="rId3"/>
                  <a:stretch>
                    <a:fillRect/>
                  </a:stretch>
                </p:blipFill>
                <p:spPr>
                  <a:xfrm rot="6501838">
                    <a:off x="1461832" y="1938002"/>
                    <a:ext cx="1384324" cy="676001"/>
                  </a:xfrm>
                  <a:prstGeom prst="rect">
                    <a:avLst/>
                  </a:prstGeom>
                </p:spPr>
              </p:pic>
              <p:pic>
                <p:nvPicPr>
                  <p:cNvPr id="61" name="Picture 60" descr="A close up of a worm&#10;&#10;AI-generated content may be incorrect.">
                    <a:extLst>
                      <a:ext uri="{FF2B5EF4-FFF2-40B4-BE49-F238E27FC236}">
                        <a16:creationId xmlns:a16="http://schemas.microsoft.com/office/drawing/2014/main" id="{D4CFB308-CC7F-18C2-3CC4-72D424F2CAFD}"/>
                      </a:ext>
                    </a:extLst>
                  </p:cNvPr>
                  <p:cNvPicPr>
                    <a:picLocks noChangeAspect="1"/>
                  </p:cNvPicPr>
                  <p:nvPr/>
                </p:nvPicPr>
                <p:blipFill>
                  <a:blip r:embed="rId3"/>
                  <a:stretch>
                    <a:fillRect/>
                  </a:stretch>
                </p:blipFill>
                <p:spPr>
                  <a:xfrm rot="16200000">
                    <a:off x="2120577" y="1267936"/>
                    <a:ext cx="1384324" cy="676001"/>
                  </a:xfrm>
                  <a:prstGeom prst="rect">
                    <a:avLst/>
                  </a:prstGeom>
                </p:spPr>
              </p:pic>
              <p:pic>
                <p:nvPicPr>
                  <p:cNvPr id="62" name="Picture 61" descr="A close up of a worm&#10;&#10;AI-generated content may be incorrect.">
                    <a:extLst>
                      <a:ext uri="{FF2B5EF4-FFF2-40B4-BE49-F238E27FC236}">
                        <a16:creationId xmlns:a16="http://schemas.microsoft.com/office/drawing/2014/main" id="{1FB9A05F-B7EE-E130-A6B3-C003C33A30E8}"/>
                      </a:ext>
                    </a:extLst>
                  </p:cNvPr>
                  <p:cNvPicPr>
                    <a:picLocks noChangeAspect="1"/>
                  </p:cNvPicPr>
                  <p:nvPr/>
                </p:nvPicPr>
                <p:blipFill>
                  <a:blip r:embed="rId3"/>
                  <a:stretch>
                    <a:fillRect/>
                  </a:stretch>
                </p:blipFill>
                <p:spPr>
                  <a:xfrm rot="14304866">
                    <a:off x="1693057" y="1768075"/>
                    <a:ext cx="1384324" cy="676001"/>
                  </a:xfrm>
                  <a:prstGeom prst="rect">
                    <a:avLst/>
                  </a:prstGeom>
                </p:spPr>
              </p:pic>
              <p:pic>
                <p:nvPicPr>
                  <p:cNvPr id="63" name="Picture 62" descr="A close up of a worm&#10;&#10;AI-generated content may be incorrect.">
                    <a:extLst>
                      <a:ext uri="{FF2B5EF4-FFF2-40B4-BE49-F238E27FC236}">
                        <a16:creationId xmlns:a16="http://schemas.microsoft.com/office/drawing/2014/main" id="{C63F70AD-E2ED-0FFC-D35E-13DFAF43B493}"/>
                      </a:ext>
                    </a:extLst>
                  </p:cNvPr>
                  <p:cNvPicPr>
                    <a:picLocks noChangeAspect="1"/>
                  </p:cNvPicPr>
                  <p:nvPr/>
                </p:nvPicPr>
                <p:blipFill>
                  <a:blip r:embed="rId3"/>
                  <a:stretch>
                    <a:fillRect/>
                  </a:stretch>
                </p:blipFill>
                <p:spPr>
                  <a:xfrm rot="20019959">
                    <a:off x="454585" y="498900"/>
                    <a:ext cx="1384324" cy="676001"/>
                  </a:xfrm>
                  <a:prstGeom prst="rect">
                    <a:avLst/>
                  </a:prstGeom>
                </p:spPr>
              </p:pic>
              <p:pic>
                <p:nvPicPr>
                  <p:cNvPr id="64" name="Picture 63" descr="A close up of a worm&#10;&#10;AI-generated content may be incorrect.">
                    <a:extLst>
                      <a:ext uri="{FF2B5EF4-FFF2-40B4-BE49-F238E27FC236}">
                        <a16:creationId xmlns:a16="http://schemas.microsoft.com/office/drawing/2014/main" id="{392308D2-252D-B68B-2EBB-BA2DD9603A89}"/>
                      </a:ext>
                    </a:extLst>
                  </p:cNvPr>
                  <p:cNvPicPr>
                    <a:picLocks noChangeAspect="1"/>
                  </p:cNvPicPr>
                  <p:nvPr/>
                </p:nvPicPr>
                <p:blipFill>
                  <a:blip r:embed="rId3"/>
                  <a:stretch>
                    <a:fillRect/>
                  </a:stretch>
                </p:blipFill>
                <p:spPr>
                  <a:xfrm rot="8264522">
                    <a:off x="902011" y="449475"/>
                    <a:ext cx="1384324" cy="676001"/>
                  </a:xfrm>
                  <a:prstGeom prst="rect">
                    <a:avLst/>
                  </a:prstGeom>
                </p:spPr>
              </p:pic>
              <p:pic>
                <p:nvPicPr>
                  <p:cNvPr id="65" name="Picture 64" descr="A close up of a worm&#10;&#10;AI-generated content may be incorrect.">
                    <a:extLst>
                      <a:ext uri="{FF2B5EF4-FFF2-40B4-BE49-F238E27FC236}">
                        <a16:creationId xmlns:a16="http://schemas.microsoft.com/office/drawing/2014/main" id="{708610B6-18CB-323C-C478-29457FFBEF2F}"/>
                      </a:ext>
                    </a:extLst>
                  </p:cNvPr>
                  <p:cNvPicPr>
                    <a:picLocks noChangeAspect="1"/>
                  </p:cNvPicPr>
                  <p:nvPr/>
                </p:nvPicPr>
                <p:blipFill>
                  <a:blip r:embed="rId3"/>
                  <a:stretch>
                    <a:fillRect/>
                  </a:stretch>
                </p:blipFill>
                <p:spPr>
                  <a:xfrm rot="17639774">
                    <a:off x="1107268" y="1006386"/>
                    <a:ext cx="1384324" cy="676001"/>
                  </a:xfrm>
                  <a:prstGeom prst="rect">
                    <a:avLst/>
                  </a:prstGeom>
                </p:spPr>
              </p:pic>
              <p:pic>
                <p:nvPicPr>
                  <p:cNvPr id="66" name="Picture 65" descr="A close up of a worm&#10;&#10;AI-generated content may be incorrect.">
                    <a:extLst>
                      <a:ext uri="{FF2B5EF4-FFF2-40B4-BE49-F238E27FC236}">
                        <a16:creationId xmlns:a16="http://schemas.microsoft.com/office/drawing/2014/main" id="{BED493E6-1133-A837-C051-157F462DE075}"/>
                      </a:ext>
                    </a:extLst>
                  </p:cNvPr>
                  <p:cNvPicPr>
                    <a:picLocks noChangeAspect="1"/>
                  </p:cNvPicPr>
                  <p:nvPr/>
                </p:nvPicPr>
                <p:blipFill>
                  <a:blip r:embed="rId3"/>
                  <a:stretch>
                    <a:fillRect/>
                  </a:stretch>
                </p:blipFill>
                <p:spPr>
                  <a:xfrm rot="9455217">
                    <a:off x="220423" y="1616313"/>
                    <a:ext cx="1384324" cy="676001"/>
                  </a:xfrm>
                  <a:prstGeom prst="rect">
                    <a:avLst/>
                  </a:prstGeom>
                </p:spPr>
              </p:pic>
              <p:pic>
                <p:nvPicPr>
                  <p:cNvPr id="67" name="Picture 66" descr="A close up of a worm&#10;&#10;AI-generated content may be incorrect.">
                    <a:extLst>
                      <a:ext uri="{FF2B5EF4-FFF2-40B4-BE49-F238E27FC236}">
                        <a16:creationId xmlns:a16="http://schemas.microsoft.com/office/drawing/2014/main" id="{468D885B-3381-9CD3-5AC0-27F8B0E0BFE2}"/>
                      </a:ext>
                    </a:extLst>
                  </p:cNvPr>
                  <p:cNvPicPr>
                    <a:picLocks noChangeAspect="1"/>
                  </p:cNvPicPr>
                  <p:nvPr/>
                </p:nvPicPr>
                <p:blipFill>
                  <a:blip r:embed="rId3"/>
                  <a:stretch>
                    <a:fillRect/>
                  </a:stretch>
                </p:blipFill>
                <p:spPr>
                  <a:xfrm rot="8971263">
                    <a:off x="670134" y="1873951"/>
                    <a:ext cx="1384324" cy="676001"/>
                  </a:xfrm>
                  <a:prstGeom prst="rect">
                    <a:avLst/>
                  </a:prstGeom>
                </p:spPr>
              </p:pic>
            </p:grpSp>
          </p:grpSp>
        </p:grpSp>
      </p:grpSp>
      <p:pic>
        <p:nvPicPr>
          <p:cNvPr id="74" name="Picture 73" descr="A computer screen shot of a glass shelf&#10;&#10;AI-generated content may be incorrect.">
            <a:extLst>
              <a:ext uri="{FF2B5EF4-FFF2-40B4-BE49-F238E27FC236}">
                <a16:creationId xmlns:a16="http://schemas.microsoft.com/office/drawing/2014/main" id="{ADE442F2-FC29-0C68-A667-5C2FDEEA9446}"/>
              </a:ext>
            </a:extLst>
          </p:cNvPr>
          <p:cNvPicPr>
            <a:picLocks noChangeAspect="1"/>
          </p:cNvPicPr>
          <p:nvPr/>
        </p:nvPicPr>
        <p:blipFill>
          <a:blip r:embed="rId4">
            <a:extLst>
              <a:ext uri="{28A0092B-C50C-407E-A947-70E740481C1C}">
                <a14:useLocalDpi xmlns:a14="http://schemas.microsoft.com/office/drawing/2010/main" val="0"/>
              </a:ext>
            </a:extLst>
          </a:blip>
          <a:srcRect l="25986" t="26315" r="30387" b="31486"/>
          <a:stretch>
            <a:fillRect/>
          </a:stretch>
        </p:blipFill>
        <p:spPr>
          <a:xfrm>
            <a:off x="8505663" y="4109144"/>
            <a:ext cx="3805453" cy="2576609"/>
          </a:xfrm>
          <a:prstGeom prst="rect">
            <a:avLst/>
          </a:prstGeom>
        </p:spPr>
      </p:pic>
    </p:spTree>
    <p:extLst>
      <p:ext uri="{BB962C8B-B14F-4D97-AF65-F5344CB8AC3E}">
        <p14:creationId xmlns:p14="http://schemas.microsoft.com/office/powerpoint/2010/main" val="213979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9549-7F8E-ED03-E9AE-1A1C9D15B125}"/>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61A0F9B4-3AE7-E429-6A55-CEBBA5A8E9AE}"/>
              </a:ext>
            </a:extLst>
          </p:cNvPr>
          <p:cNvSpPr>
            <a:spLocks noGrp="1"/>
          </p:cNvSpPr>
          <p:nvPr>
            <p:ph idx="1"/>
          </p:nvPr>
        </p:nvSpPr>
        <p:spPr>
          <a:xfrm>
            <a:off x="1097280" y="1875585"/>
            <a:ext cx="8401722" cy="4023360"/>
          </a:xfrm>
        </p:spPr>
        <p:txBody>
          <a:bodyPr>
            <a:noAutofit/>
          </a:bodyPr>
          <a:lstStyle/>
          <a:p>
            <a:pPr marL="404813" lvl="1" indent="-352425" defTabSz="4387850">
              <a:spcBef>
                <a:spcPts val="1200"/>
              </a:spcBef>
              <a:spcAft>
                <a:spcPts val="0"/>
              </a:spcAft>
              <a:buFont typeface="Arial" panose="020B0604020202020204" pitchFamily="34" charset="0"/>
              <a:buChar char="•"/>
            </a:pPr>
            <a:r>
              <a:rPr lang="en-CA" sz="2800" b="1" dirty="0">
                <a:latin typeface="Calibri" panose="020F0502020204030204" pitchFamily="34" charset="0"/>
                <a:cs typeface="Calibri" panose="020F0502020204030204" pitchFamily="34" charset="0"/>
              </a:rPr>
              <a:t>CFM is widespread in Ontario</a:t>
            </a:r>
          </a:p>
          <a:p>
            <a:pPr marL="587693" lvl="2" indent="-352425" defTabSz="4387850">
              <a:spcBef>
                <a:spcPts val="1200"/>
              </a:spcBef>
              <a:spcAft>
                <a:spcPts val="0"/>
              </a:spcAft>
              <a:buFont typeface="Arial" panose="020B0604020202020204" pitchFamily="34" charset="0"/>
              <a:buChar char="•"/>
            </a:pPr>
            <a:r>
              <a:rPr lang="en-CA" sz="2400" dirty="0">
                <a:latin typeface="Calibri" panose="020F0502020204030204" pitchFamily="34" charset="0"/>
                <a:cs typeface="Calibri" panose="020F0502020204030204" pitchFamily="34" charset="0"/>
              </a:rPr>
              <a:t>Relatively low population density</a:t>
            </a:r>
          </a:p>
          <a:p>
            <a:pPr marL="587693" lvl="2" indent="-352425" defTabSz="4387850">
              <a:spcBef>
                <a:spcPts val="1200"/>
              </a:spcBef>
              <a:spcAft>
                <a:spcPts val="0"/>
              </a:spcAft>
              <a:buFont typeface="Arial" panose="020B0604020202020204" pitchFamily="34" charset="0"/>
              <a:buChar char="•"/>
            </a:pPr>
            <a:r>
              <a:rPr lang="en-CA" sz="2400" dirty="0">
                <a:latin typeface="Calibri" panose="020F0502020204030204" pitchFamily="34" charset="0"/>
                <a:cs typeface="Calibri" panose="020F0502020204030204" pitchFamily="34" charset="0"/>
              </a:rPr>
              <a:t>Highest density in or near canola fields</a:t>
            </a:r>
          </a:p>
          <a:p>
            <a:pPr marL="404813" lvl="1" indent="-352425" defTabSz="4387850">
              <a:spcBef>
                <a:spcPts val="1200"/>
              </a:spcBef>
              <a:spcAft>
                <a:spcPts val="0"/>
              </a:spcAft>
              <a:buFont typeface="Arial" panose="020B0604020202020204" pitchFamily="34" charset="0"/>
              <a:buChar char="•"/>
            </a:pPr>
            <a:r>
              <a:rPr lang="en-CA" sz="2800" b="1" dirty="0">
                <a:latin typeface="Calibri" panose="020F0502020204030204" pitchFamily="34" charset="0"/>
                <a:cs typeface="Calibri" panose="020F0502020204030204" pitchFamily="34" charset="0"/>
              </a:rPr>
              <a:t>Is CFM using canola as a host plant in Ontario</a:t>
            </a:r>
            <a:r>
              <a:rPr lang="en-US" sz="2800" b="1" dirty="0">
                <a:latin typeface="Calibri" panose="020F0502020204030204" pitchFamily="34" charset="0"/>
                <a:cs typeface="Calibri" panose="020F0502020204030204" pitchFamily="34" charset="0"/>
              </a:rPr>
              <a:t>?</a:t>
            </a:r>
          </a:p>
          <a:p>
            <a:pPr marL="587693" lvl="2" indent="-352425" defTabSz="4387850">
              <a:spcBef>
                <a:spcPts val="1200"/>
              </a:spcBef>
              <a:spcAft>
                <a:spcPts val="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Not on canola at all? </a:t>
            </a:r>
          </a:p>
          <a:p>
            <a:pPr marL="587693" lvl="2" indent="-352425" defTabSz="4387850">
              <a:spcBef>
                <a:spcPts val="1200"/>
              </a:spcBef>
              <a:spcAft>
                <a:spcPts val="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Low population density, so not detecting it?</a:t>
            </a:r>
          </a:p>
          <a:p>
            <a:pPr marL="587693" lvl="2" indent="-352425" defTabSz="4387850">
              <a:spcBef>
                <a:spcPts val="1200"/>
              </a:spcBef>
              <a:spcAft>
                <a:spcPts val="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What are its alternate hosts?</a:t>
            </a:r>
            <a:endParaRPr lang="en-US" sz="2800" dirty="0">
              <a:latin typeface="Calibri" panose="020F0502020204030204" pitchFamily="34" charset="0"/>
              <a:cs typeface="Calibri" panose="020F0502020204030204" pitchFamily="34" charset="0"/>
            </a:endParaRPr>
          </a:p>
          <a:p>
            <a:pPr marL="404813" lvl="1" indent="-352425" defTabSz="4387850">
              <a:spcBef>
                <a:spcPts val="1200"/>
              </a:spcBef>
              <a:spcAft>
                <a:spcPts val="0"/>
              </a:spcAft>
              <a:buFont typeface="Arial" panose="020B0604020202020204" pitchFamily="34" charset="0"/>
              <a:buChar char="•"/>
            </a:pPr>
            <a:r>
              <a:rPr lang="en-CA" sz="2800" dirty="0">
                <a:latin typeface="Calibri" panose="020F0502020204030204" pitchFamily="34" charset="0"/>
                <a:cs typeface="Calibri" panose="020F0502020204030204" pitchFamily="34" charset="0"/>
              </a:rPr>
              <a:t>More genetic analyses and life history studies needed</a:t>
            </a:r>
          </a:p>
          <a:p>
            <a:pPr marL="404813" lvl="1" indent="-352425" defTabSz="4387850">
              <a:spcBef>
                <a:spcPts val="1200"/>
              </a:spcBef>
              <a:spcAft>
                <a:spcPts val="0"/>
              </a:spcAft>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5ADCDF81-29EA-9141-B16F-A1CF5AA29F62}"/>
              </a:ext>
            </a:extLst>
          </p:cNvPr>
          <p:cNvGrpSpPr/>
          <p:nvPr/>
        </p:nvGrpSpPr>
        <p:grpSpPr>
          <a:xfrm>
            <a:off x="9071984" y="191147"/>
            <a:ext cx="2981414" cy="6124317"/>
            <a:chOff x="7899400" y="223420"/>
            <a:chExt cx="2981414" cy="6124317"/>
          </a:xfrm>
        </p:grpSpPr>
        <p:pic>
          <p:nvPicPr>
            <p:cNvPr id="5" name="Picture 4" descr="A plant with yellow flowers and leaves&#10;&#10;AI-generated content may be incorrect.">
              <a:extLst>
                <a:ext uri="{FF2B5EF4-FFF2-40B4-BE49-F238E27FC236}">
                  <a16:creationId xmlns:a16="http://schemas.microsoft.com/office/drawing/2014/main" id="{09B93085-AF04-5B93-6069-52D361E92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9400" y="510263"/>
              <a:ext cx="2981414" cy="5837474"/>
            </a:xfrm>
            <a:prstGeom prst="rect">
              <a:avLst/>
            </a:prstGeom>
          </p:spPr>
        </p:pic>
        <p:pic>
          <p:nvPicPr>
            <p:cNvPr id="6" name="Picture 5" descr="A bug with long legs and large wings&#10;&#10;AI-generated content may be incorrect.">
              <a:extLst>
                <a:ext uri="{FF2B5EF4-FFF2-40B4-BE49-F238E27FC236}">
                  <a16:creationId xmlns:a16="http://schemas.microsoft.com/office/drawing/2014/main" id="{0B174500-7020-EF84-0534-AE9D30B663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356349">
              <a:off x="8518955" y="430874"/>
              <a:ext cx="323423" cy="375707"/>
            </a:xfrm>
            <a:prstGeom prst="rect">
              <a:avLst/>
            </a:prstGeom>
          </p:spPr>
        </p:pic>
        <p:pic>
          <p:nvPicPr>
            <p:cNvPr id="7" name="Picture 6" descr="A bug with long legs and large wings&#10;&#10;AI-generated content may be incorrect.">
              <a:extLst>
                <a:ext uri="{FF2B5EF4-FFF2-40B4-BE49-F238E27FC236}">
                  <a16:creationId xmlns:a16="http://schemas.microsoft.com/office/drawing/2014/main" id="{3B0B2EC0-B8BD-F703-43CE-C1CDC0D4E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29911">
              <a:off x="9904811" y="1154603"/>
              <a:ext cx="323423" cy="375707"/>
            </a:xfrm>
            <a:prstGeom prst="rect">
              <a:avLst/>
            </a:prstGeom>
          </p:spPr>
        </p:pic>
        <p:pic>
          <p:nvPicPr>
            <p:cNvPr id="8" name="Picture 7" descr="A bug with long legs and large wings&#10;&#10;AI-generated content may be incorrect.">
              <a:extLst>
                <a:ext uri="{FF2B5EF4-FFF2-40B4-BE49-F238E27FC236}">
                  <a16:creationId xmlns:a16="http://schemas.microsoft.com/office/drawing/2014/main" id="{DED821DB-C1F6-7A94-578E-CFABA02288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08425" flipH="1">
              <a:off x="9482525" y="223420"/>
              <a:ext cx="323423" cy="375707"/>
            </a:xfrm>
            <a:prstGeom prst="rect">
              <a:avLst/>
            </a:prstGeom>
          </p:spPr>
        </p:pic>
        <p:pic>
          <p:nvPicPr>
            <p:cNvPr id="9" name="Picture 8" descr="A bug with long legs and large wings&#10;&#10;AI-generated content may be incorrect.">
              <a:extLst>
                <a:ext uri="{FF2B5EF4-FFF2-40B4-BE49-F238E27FC236}">
                  <a16:creationId xmlns:a16="http://schemas.microsoft.com/office/drawing/2014/main" id="{750DD542-CDA9-0466-15A1-E4AC65B9DC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9097" flipH="1">
              <a:off x="8575796" y="2814810"/>
              <a:ext cx="323423" cy="375707"/>
            </a:xfrm>
            <a:prstGeom prst="rect">
              <a:avLst/>
            </a:prstGeom>
          </p:spPr>
        </p:pic>
        <p:pic>
          <p:nvPicPr>
            <p:cNvPr id="10" name="Picture 9" descr="A bug with long legs and large wings&#10;&#10;AI-generated content may be incorrect.">
              <a:extLst>
                <a:ext uri="{FF2B5EF4-FFF2-40B4-BE49-F238E27FC236}">
                  <a16:creationId xmlns:a16="http://schemas.microsoft.com/office/drawing/2014/main" id="{0AAB80E8-5ED2-585E-1A27-5A036AB12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79831" flipH="1">
              <a:off x="9807110" y="3636170"/>
              <a:ext cx="323423" cy="375707"/>
            </a:xfrm>
            <a:prstGeom prst="rect">
              <a:avLst/>
            </a:prstGeom>
          </p:spPr>
        </p:pic>
        <p:pic>
          <p:nvPicPr>
            <p:cNvPr id="11" name="Picture 10" descr="A bug with long legs and large wings&#10;&#10;AI-generated content may be incorrect.">
              <a:extLst>
                <a:ext uri="{FF2B5EF4-FFF2-40B4-BE49-F238E27FC236}">
                  <a16:creationId xmlns:a16="http://schemas.microsoft.com/office/drawing/2014/main" id="{571ECA9E-3987-03CF-DA7C-86ADA614F2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211842" flipH="1">
              <a:off x="8152720" y="1564931"/>
              <a:ext cx="323423" cy="375707"/>
            </a:xfrm>
            <a:prstGeom prst="rect">
              <a:avLst/>
            </a:prstGeom>
          </p:spPr>
        </p:pic>
      </p:grpSp>
    </p:spTree>
    <p:extLst>
      <p:ext uri="{BB962C8B-B14F-4D97-AF65-F5344CB8AC3E}">
        <p14:creationId xmlns:p14="http://schemas.microsoft.com/office/powerpoint/2010/main" val="3636494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9D0E5-2DFC-4645-8109-E85DD46BE836}"/>
              </a:ext>
            </a:extLst>
          </p:cNvPr>
          <p:cNvSpPr>
            <a:spLocks noGrp="1"/>
          </p:cNvSpPr>
          <p:nvPr>
            <p:ph type="title"/>
          </p:nvPr>
        </p:nvSpPr>
        <p:spPr/>
        <p:txBody>
          <a:bodyPr anchor="ctr"/>
          <a:lstStyle/>
          <a:p>
            <a:pPr algn="ctr"/>
            <a:r>
              <a:rPr lang="en-US" dirty="0">
                <a:cs typeface="Arial" panose="020B0604020202020204" pitchFamily="34" charset="0"/>
              </a:rPr>
              <a:t>Acknowledgements</a:t>
            </a:r>
          </a:p>
        </p:txBody>
      </p:sp>
      <p:pic>
        <p:nvPicPr>
          <p:cNvPr id="7" name="Picture 6">
            <a:extLst>
              <a:ext uri="{FF2B5EF4-FFF2-40B4-BE49-F238E27FC236}">
                <a16:creationId xmlns:a16="http://schemas.microsoft.com/office/drawing/2014/main" id="{7C423202-BB20-444C-9856-9A4C3C8588F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33995" y="4869615"/>
            <a:ext cx="2553719" cy="1021487"/>
          </a:xfrm>
          <a:prstGeom prst="rect">
            <a:avLst/>
          </a:prstGeom>
        </p:spPr>
      </p:pic>
      <p:pic>
        <p:nvPicPr>
          <p:cNvPr id="15" name="Picture 14">
            <a:extLst>
              <a:ext uri="{FF2B5EF4-FFF2-40B4-BE49-F238E27FC236}">
                <a16:creationId xmlns:a16="http://schemas.microsoft.com/office/drawing/2014/main" id="{3E2B62FF-5FC5-B44D-885F-94C9D127A72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169814" y="4761444"/>
            <a:ext cx="1819682" cy="1129658"/>
          </a:xfrm>
          <a:prstGeom prst="rect">
            <a:avLst/>
          </a:prstGeom>
        </p:spPr>
      </p:pic>
      <p:sp>
        <p:nvSpPr>
          <p:cNvPr id="4" name="TextBox 3">
            <a:extLst>
              <a:ext uri="{FF2B5EF4-FFF2-40B4-BE49-F238E27FC236}">
                <a16:creationId xmlns:a16="http://schemas.microsoft.com/office/drawing/2014/main" id="{96C6E5F3-0CC1-0842-801D-72C6785E0A76}"/>
              </a:ext>
            </a:extLst>
          </p:cNvPr>
          <p:cNvSpPr txBox="1"/>
          <p:nvPr/>
        </p:nvSpPr>
        <p:spPr>
          <a:xfrm>
            <a:off x="-111211" y="1779373"/>
            <a:ext cx="184731" cy="369332"/>
          </a:xfrm>
          <a:prstGeom prst="rect">
            <a:avLst/>
          </a:prstGeom>
          <a:noFill/>
        </p:spPr>
        <p:txBody>
          <a:bodyPr wrap="none" rtlCol="0">
            <a:spAutoFit/>
          </a:bodyPr>
          <a:lstStyle/>
          <a:p>
            <a:endParaRPr lang="en-US" dirty="0"/>
          </a:p>
        </p:txBody>
      </p:sp>
      <p:sp>
        <p:nvSpPr>
          <p:cNvPr id="12" name="TextBox 11">
            <a:extLst>
              <a:ext uri="{FF2B5EF4-FFF2-40B4-BE49-F238E27FC236}">
                <a16:creationId xmlns:a16="http://schemas.microsoft.com/office/drawing/2014/main" id="{EE47FC1D-2BD3-4B49-BC83-05966DB53480}"/>
              </a:ext>
            </a:extLst>
          </p:cNvPr>
          <p:cNvSpPr txBox="1"/>
          <p:nvPr/>
        </p:nvSpPr>
        <p:spPr>
          <a:xfrm>
            <a:off x="6857166" y="1860129"/>
            <a:ext cx="4571999" cy="4893647"/>
          </a:xfrm>
          <a:prstGeom prst="rect">
            <a:avLst/>
          </a:prstGeom>
          <a:noFill/>
        </p:spPr>
        <p:txBody>
          <a:bodyPr wrap="square" rtlCol="0">
            <a:spAutoFit/>
          </a:bodyPr>
          <a:lstStyle/>
          <a:p>
            <a:r>
              <a:rPr lang="en-CA" sz="2400" b="1" u="sng" dirty="0">
                <a:cs typeface="Arial" panose="020B0604020202020204" pitchFamily="34" charset="0"/>
              </a:rPr>
              <a:t>Facilitators</a:t>
            </a:r>
            <a:r>
              <a:rPr lang="en-CA" sz="2400" dirty="0">
                <a:cs typeface="Arial" panose="020B0604020202020204" pitchFamily="34" charset="0"/>
              </a:rPr>
              <a:t>: </a:t>
            </a:r>
          </a:p>
          <a:p>
            <a:pPr marL="342900" indent="-342900">
              <a:buClr>
                <a:schemeClr val="accent1"/>
              </a:buClr>
              <a:buFont typeface="Arial" panose="020B0604020202020204" pitchFamily="34" charset="0"/>
              <a:buChar char="•"/>
            </a:pPr>
            <a:r>
              <a:rPr lang="en-CA" sz="2400" dirty="0">
                <a:cs typeface="Arial" panose="020B0604020202020204" pitchFamily="34" charset="0"/>
              </a:rPr>
              <a:t>Meghan Moran and Abigail Wiesner, OMAFA</a:t>
            </a:r>
          </a:p>
          <a:p>
            <a:pPr marL="342900" indent="-342900">
              <a:buClr>
                <a:schemeClr val="accent1"/>
              </a:buClr>
              <a:buFont typeface="Arial" panose="020B0604020202020204" pitchFamily="34" charset="0"/>
              <a:buChar char="•"/>
            </a:pPr>
            <a:r>
              <a:rPr lang="en-CA" sz="2400" dirty="0">
                <a:cs typeface="Arial" panose="020B0604020202020204" pitchFamily="34" charset="0"/>
              </a:rPr>
              <a:t>Dr. Boyd Mori, U of Alberta</a:t>
            </a:r>
          </a:p>
          <a:p>
            <a:pPr marL="342900" indent="-342900">
              <a:buClr>
                <a:schemeClr val="accent1"/>
              </a:buClr>
              <a:buFont typeface="Arial" panose="020B0604020202020204" pitchFamily="34" charset="0"/>
              <a:buChar char="•"/>
            </a:pPr>
            <a:r>
              <a:rPr lang="en-CA" sz="2400" dirty="0">
                <a:cs typeface="Arial" panose="020B0604020202020204" pitchFamily="34" charset="0"/>
              </a:rPr>
              <a:t>Cooperating canola growers</a:t>
            </a:r>
          </a:p>
          <a:p>
            <a:pPr>
              <a:buClr>
                <a:schemeClr val="accent1"/>
              </a:buClr>
            </a:pPr>
            <a:r>
              <a:rPr lang="en-CA" sz="2400" dirty="0">
                <a:cs typeface="Arial" panose="020B0604020202020204" pitchFamily="34" charset="0"/>
              </a:rPr>
              <a:t>Research assistants: </a:t>
            </a:r>
          </a:p>
          <a:p>
            <a:pPr marL="342900" indent="-342900">
              <a:buClr>
                <a:schemeClr val="accent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N. Byrne, C. El Hani, C. Grant, M. Pope, L. Rocha-</a:t>
            </a:r>
            <a:r>
              <a:rPr lang="en-US" sz="2400" dirty="0" err="1">
                <a:latin typeface="Calibri" panose="020F0502020204030204" pitchFamily="34" charset="0"/>
                <a:cs typeface="Calibri" panose="020F0502020204030204" pitchFamily="34" charset="0"/>
              </a:rPr>
              <a:t>Sersanti</a:t>
            </a:r>
            <a:r>
              <a:rPr lang="en-US" sz="2400" dirty="0">
                <a:latin typeface="Calibri" panose="020F0502020204030204" pitchFamily="34" charset="0"/>
                <a:cs typeface="Calibri" panose="020F0502020204030204" pitchFamily="34" charset="0"/>
              </a:rPr>
              <a:t>, N. Savoia, S. Schmidtke, D. Skelton, E. Stevens and H. Trainor </a:t>
            </a:r>
          </a:p>
          <a:p>
            <a:pPr>
              <a:buClr>
                <a:schemeClr val="accent1"/>
              </a:buClr>
            </a:pPr>
            <a:r>
              <a:rPr lang="en-CA" sz="2400" dirty="0">
                <a:cs typeface="Arial" panose="020B0604020202020204" pitchFamily="34" charset="0"/>
              </a:rPr>
              <a:t>Illustrations: </a:t>
            </a:r>
          </a:p>
          <a:p>
            <a:pPr marL="342900" indent="-342900">
              <a:buClr>
                <a:schemeClr val="accent1"/>
              </a:buClr>
              <a:buFont typeface="Arial" panose="020B0604020202020204" pitchFamily="34" charset="0"/>
              <a:buChar char="•"/>
            </a:pPr>
            <a:r>
              <a:rPr lang="en-CA" sz="2400" dirty="0">
                <a:cs typeface="Arial" panose="020B0604020202020204" pitchFamily="34" charset="0"/>
              </a:rPr>
              <a:t>S. Schmidtke</a:t>
            </a:r>
            <a:endParaRPr lang="en-US" sz="2800" dirty="0">
              <a:cs typeface="Arial" panose="020B0604020202020204" pitchFamily="34" charset="0"/>
            </a:endParaRPr>
          </a:p>
          <a:p>
            <a:pPr marL="342900" indent="-342900">
              <a:buClr>
                <a:schemeClr val="accent1"/>
              </a:buClr>
              <a:buFont typeface="Arial" panose="020B0604020202020204" pitchFamily="34" charset="0"/>
              <a:buChar char="•"/>
            </a:pPr>
            <a:endParaRPr lang="en-CA" sz="2400" dirty="0">
              <a:cs typeface="Arial" panose="020B0604020202020204" pitchFamily="34" charset="0"/>
            </a:endParaRPr>
          </a:p>
        </p:txBody>
      </p:sp>
      <p:sp>
        <p:nvSpPr>
          <p:cNvPr id="13" name="TextBox 12">
            <a:extLst>
              <a:ext uri="{FF2B5EF4-FFF2-40B4-BE49-F238E27FC236}">
                <a16:creationId xmlns:a16="http://schemas.microsoft.com/office/drawing/2014/main" id="{D7FD8831-926A-6E43-B6A6-B2B0FE330181}"/>
              </a:ext>
            </a:extLst>
          </p:cNvPr>
          <p:cNvSpPr txBox="1"/>
          <p:nvPr/>
        </p:nvSpPr>
        <p:spPr>
          <a:xfrm>
            <a:off x="1097280" y="1860129"/>
            <a:ext cx="5643489" cy="1938992"/>
          </a:xfrm>
          <a:prstGeom prst="rect">
            <a:avLst/>
          </a:prstGeom>
          <a:noFill/>
        </p:spPr>
        <p:txBody>
          <a:bodyPr wrap="square" rtlCol="0">
            <a:spAutoFit/>
          </a:bodyPr>
          <a:lstStyle/>
          <a:p>
            <a:r>
              <a:rPr lang="en-CA" sz="2400" b="1" u="sng" dirty="0">
                <a:cs typeface="Arial" panose="020B0604020202020204" pitchFamily="34" charset="0"/>
              </a:rPr>
              <a:t>Funding sources</a:t>
            </a:r>
            <a:r>
              <a:rPr lang="en-CA" sz="2400" dirty="0">
                <a:cs typeface="Arial" panose="020B0604020202020204" pitchFamily="34" charset="0"/>
              </a:rPr>
              <a:t>: </a:t>
            </a:r>
          </a:p>
          <a:p>
            <a:pPr marL="342900" indent="-342900">
              <a:buClr>
                <a:schemeClr val="accent1"/>
              </a:buClr>
              <a:buFont typeface="Arial" panose="020B0604020202020204" pitchFamily="34" charset="0"/>
              <a:buChar char="•"/>
            </a:pPr>
            <a:r>
              <a:rPr lang="en-CA" sz="2400" dirty="0">
                <a:cs typeface="Arial" panose="020B0604020202020204" pitchFamily="34" charset="0"/>
              </a:rPr>
              <a:t>Ontario Agri-Food Innovation Alliance (OMAFA-Univ of Guelph Partnership) </a:t>
            </a:r>
          </a:p>
          <a:p>
            <a:pPr marL="342900" indent="-342900">
              <a:buClr>
                <a:schemeClr val="accent1"/>
              </a:buClr>
              <a:buFont typeface="Arial" panose="020B0604020202020204" pitchFamily="34" charset="0"/>
              <a:buChar char="•"/>
            </a:pPr>
            <a:r>
              <a:rPr lang="en-CA" sz="2400" dirty="0">
                <a:cs typeface="Arial" panose="020B0604020202020204" pitchFamily="34" charset="0"/>
              </a:rPr>
              <a:t>Ontario Canola Growers Association</a:t>
            </a:r>
          </a:p>
          <a:p>
            <a:pPr marL="342900" indent="-342900">
              <a:buClr>
                <a:schemeClr val="accent1"/>
              </a:buClr>
              <a:buFont typeface="Arial" panose="020B0604020202020204" pitchFamily="34" charset="0"/>
              <a:buChar char="•"/>
            </a:pPr>
            <a:endParaRPr lang="en-CA" sz="2400" dirty="0">
              <a:cs typeface="Arial" panose="020B0604020202020204" pitchFamily="34" charset="0"/>
            </a:endParaRPr>
          </a:p>
        </p:txBody>
      </p:sp>
    </p:spTree>
    <p:extLst>
      <p:ext uri="{BB962C8B-B14F-4D97-AF65-F5344CB8AC3E}">
        <p14:creationId xmlns:p14="http://schemas.microsoft.com/office/powerpoint/2010/main" val="2519513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F3D94-DC1C-DA14-0398-3D58D762A23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5D10306-D704-5200-D69A-3E814952E971}"/>
              </a:ext>
            </a:extLst>
          </p:cNvPr>
          <p:cNvSpPr/>
          <p:nvPr/>
        </p:nvSpPr>
        <p:spPr>
          <a:xfrm>
            <a:off x="-53790" y="6325496"/>
            <a:ext cx="12339021" cy="8498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FF7E8B8A-7066-FED2-29FC-1536B137F824}"/>
              </a:ext>
            </a:extLst>
          </p:cNvPr>
          <p:cNvSpPr/>
          <p:nvPr/>
        </p:nvSpPr>
        <p:spPr>
          <a:xfrm>
            <a:off x="597678" y="616474"/>
            <a:ext cx="5634982" cy="819492"/>
          </a:xfrm>
          <a:prstGeom prst="rect">
            <a:avLst/>
          </a:prstGeom>
          <a:solidFill>
            <a:srgbClr val="E51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3" name="Title 1">
            <a:extLst>
              <a:ext uri="{FF2B5EF4-FFF2-40B4-BE49-F238E27FC236}">
                <a16:creationId xmlns:a16="http://schemas.microsoft.com/office/drawing/2014/main" id="{16544BCE-6779-2452-D54F-FCF547FA4CD4}"/>
              </a:ext>
            </a:extLst>
          </p:cNvPr>
          <p:cNvSpPr txBox="1">
            <a:spLocks noGrp="1"/>
          </p:cNvSpPr>
          <p:nvPr/>
        </p:nvSpPr>
        <p:spPr>
          <a:xfrm>
            <a:off x="597678" y="666628"/>
            <a:ext cx="5734526" cy="719183"/>
          </a:xfrm>
          <a:prstGeom prst="rect">
            <a:avLst/>
          </a:prstGeom>
          <a:noFill/>
          <a:ln>
            <a:noFill/>
            <a:prstDash/>
          </a:ln>
          <a:effectLst/>
        </p:spPr>
        <p:style>
          <a:lnRef idx="0">
            <a:scrgbClr r="0" g="0" b="0"/>
          </a:lnRef>
          <a:fillRef idx="0">
            <a:scrgbClr r="0" g="0" b="0"/>
          </a:fillRef>
          <a:effectRef idx="0">
            <a:scrgbClr r="0" g="0" b="0"/>
          </a:effectRef>
          <a:fontRef idx="major"/>
        </p:style>
        <p:txBody>
          <a:bodyPr rot="0" spcFirstLastPara="0" vert="horz" wrap="square" lIns="91440" tIns="45720" rIns="91440" bIns="45720" numCol="1" spcCol="0" rtlCol="0" fromWordArt="0" anchor="ctr" anchorCtr="0" forceAA="0" compatLnSpc="1">
            <a:prstTxWarp prst="textNoShape">
              <a:avLst/>
            </a:prstTxWarp>
            <a:noAutofit/>
          </a:bodyPr>
          <a:lstStyle>
            <a:lvl1pPr algn="l" defTabSz="457200" rtl="0" eaLnBrk="1" latinLnBrk="0" hangingPunct="1">
              <a:spcBef>
                <a:spcPct val="0"/>
              </a:spcBef>
              <a:buNone/>
              <a:defRPr sz="2800" b="1" i="0" kern="1200" cap="small" baseline="0">
                <a:solidFill>
                  <a:srgbClr val="C20430"/>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defRPr/>
            </a:pPr>
            <a:r>
              <a:rPr lang="en-US" sz="2400" cap="none" dirty="0">
                <a:solidFill>
                  <a:schemeClr val="bg1"/>
                </a:solidFill>
                <a:latin typeface="DM Sans 14pt" pitchFamily="2" charset="77"/>
                <a:ea typeface="Roboto" panose="02000000000000000000" pitchFamily="2" charset="0"/>
                <a:cs typeface="Arial"/>
              </a:rPr>
              <a:t>Strengthening Ontario’s Agri-Food Innovation Advantage</a:t>
            </a:r>
            <a:endParaRPr lang="en-US" sz="2400" b="1" i="0" u="none" strike="noStrike" kern="1200" cap="none" spc="0" normalizeH="0" baseline="0" noProof="0" dirty="0">
              <a:ln>
                <a:noFill/>
              </a:ln>
              <a:solidFill>
                <a:schemeClr val="bg1"/>
              </a:solidFill>
              <a:effectLst/>
              <a:uLnTx/>
              <a:uFillTx/>
              <a:latin typeface="DM Sans 14pt" pitchFamily="2" charset="77"/>
              <a:ea typeface="Roboto" panose="02000000000000000000" pitchFamily="2" charset="0"/>
              <a:cs typeface="Arial"/>
            </a:endParaRPr>
          </a:p>
        </p:txBody>
      </p:sp>
      <p:sp>
        <p:nvSpPr>
          <p:cNvPr id="3" name="TextBox 2">
            <a:extLst>
              <a:ext uri="{FF2B5EF4-FFF2-40B4-BE49-F238E27FC236}">
                <a16:creationId xmlns:a16="http://schemas.microsoft.com/office/drawing/2014/main" id="{14E14098-5136-C9AA-35A1-50D0779EEA93}"/>
              </a:ext>
            </a:extLst>
          </p:cNvPr>
          <p:cNvSpPr txBox="1"/>
          <p:nvPr/>
        </p:nvSpPr>
        <p:spPr>
          <a:xfrm>
            <a:off x="564634" y="1536174"/>
            <a:ext cx="5767570" cy="3785652"/>
          </a:xfrm>
          <a:prstGeom prst="rect">
            <a:avLst/>
          </a:prstGeom>
          <a:noFill/>
        </p:spPr>
        <p:txBody>
          <a:bodyPr wrap="square">
            <a:spAutoFit/>
          </a:bodyPr>
          <a:lstStyle/>
          <a:p>
            <a:pPr marL="285750" indent="-285750">
              <a:buFont typeface="Arial" panose="020B0604020202020204" pitchFamily="34" charset="0"/>
              <a:buChar char="•"/>
            </a:pPr>
            <a:r>
              <a:rPr lang="en-US" sz="1600" dirty="0">
                <a:solidFill>
                  <a:prstClr val="black"/>
                </a:solidFill>
                <a:latin typeface="DM Sans"/>
                <a:ea typeface="Calibri" panose="020F0502020204030204"/>
                <a:cs typeface="Calibri" panose="020F0502020204030204"/>
              </a:rPr>
              <a:t>Ontario is facing increasing global pressures</a:t>
            </a:r>
          </a:p>
          <a:p>
            <a:pPr marL="285750" indent="-285750">
              <a:buFont typeface="Arial" panose="020B0604020202020204" pitchFamily="34" charset="0"/>
              <a:buChar char="•"/>
            </a:pPr>
            <a:r>
              <a:rPr lang="en-US" sz="1600" dirty="0">
                <a:solidFill>
                  <a:prstClr val="black"/>
                </a:solidFill>
                <a:latin typeface="DM Sans"/>
                <a:ea typeface="Calibri" panose="020F0502020204030204"/>
                <a:cs typeface="Calibri" panose="020F0502020204030204"/>
              </a:rPr>
              <a:t>Agri-food is a foundational economic sector in Ontario</a:t>
            </a:r>
          </a:p>
          <a:p>
            <a:pPr marL="285750" indent="-285750">
              <a:buFont typeface="Arial" panose="020B0604020202020204" pitchFamily="34" charset="0"/>
              <a:buChar char="•"/>
            </a:pPr>
            <a:endParaRPr lang="en-US" sz="1600" dirty="0">
              <a:solidFill>
                <a:prstClr val="black"/>
              </a:solidFill>
              <a:latin typeface="DM Sans"/>
              <a:ea typeface="Calibri" panose="020F0502020204030204"/>
              <a:cs typeface="Calibri" panose="020F0502020204030204"/>
            </a:endParaRPr>
          </a:p>
          <a:p>
            <a:pPr marL="285750" indent="-285750">
              <a:buFont typeface="Arial" panose="020B0604020202020204" pitchFamily="34" charset="0"/>
              <a:buChar char="•"/>
            </a:pPr>
            <a:r>
              <a:rPr lang="en-US" sz="1600" dirty="0">
                <a:solidFill>
                  <a:prstClr val="black"/>
                </a:solidFill>
                <a:latin typeface="DM Sans"/>
                <a:ea typeface="Calibri" panose="020F0502020204030204"/>
                <a:cs typeface="Calibri" panose="020F0502020204030204"/>
              </a:rPr>
              <a:t>The </a:t>
            </a:r>
            <a:r>
              <a:rPr lang="en-US" sz="1600" b="1" dirty="0">
                <a:solidFill>
                  <a:prstClr val="black"/>
                </a:solidFill>
                <a:latin typeface="DM Sans"/>
                <a:ea typeface="Calibri" panose="020F0502020204030204"/>
                <a:cs typeface="Calibri" panose="020F0502020204030204"/>
              </a:rPr>
              <a:t>Ontario Agri-Food Innovation Alliance</a:t>
            </a:r>
            <a:r>
              <a:rPr lang="en-US" sz="1600" dirty="0">
                <a:solidFill>
                  <a:prstClr val="black"/>
                </a:solidFill>
                <a:latin typeface="DM Sans"/>
                <a:ea typeface="Calibri" panose="020F0502020204030204"/>
                <a:cs typeface="Calibri" panose="020F0502020204030204"/>
              </a:rPr>
              <a:t>, a long-standing partnership between the Government of Ontario and the University of Guelph, delivers research, innovation, laboratory capacity, and highly qualified talent to support the province’s agri-food sector</a:t>
            </a:r>
          </a:p>
          <a:p>
            <a:pPr marL="742950" lvl="1" indent="-285750">
              <a:buFont typeface="Arial" panose="020B0604020202020204" pitchFamily="34" charset="0"/>
              <a:buChar char="•"/>
            </a:pPr>
            <a:r>
              <a:rPr lang="en-US" sz="1600" dirty="0">
                <a:solidFill>
                  <a:srgbClr val="E51937"/>
                </a:solidFill>
                <a:latin typeface="DM Sans"/>
                <a:ea typeface="Calibri" panose="020F0502020204030204"/>
                <a:cs typeface="Calibri" panose="020F0502020204030204"/>
              </a:rPr>
              <a:t>Delivers real, on-farm and value-chain impact</a:t>
            </a:r>
          </a:p>
          <a:p>
            <a:pPr marL="742950" lvl="1" indent="-285750">
              <a:buFont typeface="Arial" panose="020B0604020202020204" pitchFamily="34" charset="0"/>
              <a:buChar char="•"/>
            </a:pPr>
            <a:r>
              <a:rPr lang="en-US" sz="1600" dirty="0">
                <a:solidFill>
                  <a:srgbClr val="E51937"/>
                </a:solidFill>
                <a:latin typeface="DM Sans"/>
                <a:ea typeface="Calibri" panose="020F0502020204030204"/>
                <a:cs typeface="Calibri" panose="020F0502020204030204"/>
              </a:rPr>
              <a:t>Provides a 3X return on investment for producers, industry, and government</a:t>
            </a:r>
          </a:p>
          <a:p>
            <a:pPr marL="285750" indent="-285750">
              <a:buFont typeface="Arial" panose="020B0604020202020204" pitchFamily="34" charset="0"/>
              <a:buChar char="•"/>
            </a:pPr>
            <a:endParaRPr lang="en-US" sz="1600" dirty="0">
              <a:solidFill>
                <a:prstClr val="black"/>
              </a:solidFill>
              <a:latin typeface="DM Sans"/>
              <a:ea typeface="Calibri" panose="020F0502020204030204"/>
              <a:cs typeface="Calibri" panose="020F0502020204030204"/>
            </a:endParaRPr>
          </a:p>
          <a:p>
            <a:pPr marL="285750" indent="-285750">
              <a:buFont typeface="Arial" panose="020B0604020202020204" pitchFamily="34" charset="0"/>
              <a:buChar char="•"/>
            </a:pPr>
            <a:r>
              <a:rPr lang="en-US" sz="1600" dirty="0">
                <a:solidFill>
                  <a:prstClr val="black"/>
                </a:solidFill>
                <a:latin typeface="DM Sans"/>
                <a:ea typeface="Calibri" panose="020F0502020204030204"/>
                <a:cs typeface="Calibri" panose="020F0502020204030204"/>
              </a:rPr>
              <a:t>Sustained investment in the Alliance ensures Ontario producers remain competitive, profitable, and resilient in a volatile global market</a:t>
            </a:r>
            <a:endParaRPr lang="en-US" sz="2800" dirty="0">
              <a:latin typeface="DM Sans" pitchFamily="2" charset="0"/>
            </a:endParaRPr>
          </a:p>
        </p:txBody>
      </p:sp>
      <p:pic>
        <p:nvPicPr>
          <p:cNvPr id="2" name="Picture 1">
            <a:extLst>
              <a:ext uri="{FF2B5EF4-FFF2-40B4-BE49-F238E27FC236}">
                <a16:creationId xmlns:a16="http://schemas.microsoft.com/office/drawing/2014/main" id="{669136DF-81B2-9DD8-E1C3-272E4A3D8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210" y="5308860"/>
            <a:ext cx="5886450" cy="1471613"/>
          </a:xfrm>
          <a:prstGeom prst="rect">
            <a:avLst/>
          </a:prstGeom>
        </p:spPr>
      </p:pic>
      <p:pic>
        <p:nvPicPr>
          <p:cNvPr id="6" name="Picture 5">
            <a:extLst>
              <a:ext uri="{FF2B5EF4-FFF2-40B4-BE49-F238E27FC236}">
                <a16:creationId xmlns:a16="http://schemas.microsoft.com/office/drawing/2014/main" id="{BE26AAC6-15FC-C63F-E996-2C11358D6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4187" y="0"/>
            <a:ext cx="5357813" cy="6858000"/>
          </a:xfrm>
          <a:prstGeom prst="rect">
            <a:avLst/>
          </a:prstGeom>
        </p:spPr>
      </p:pic>
    </p:spTree>
    <p:extLst>
      <p:ext uri="{BB962C8B-B14F-4D97-AF65-F5344CB8AC3E}">
        <p14:creationId xmlns:p14="http://schemas.microsoft.com/office/powerpoint/2010/main" val="335264666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e62a12b-2cad-49a1-a5fa-85f4f3156a7d}" enabled="0" method="" siteId="{be62a12b-2cad-49a1-a5fa-85f4f3156a7d}" removed="1"/>
</clbl:labelList>
</file>

<file path=docProps/app.xml><?xml version="1.0" encoding="utf-8"?>
<Properties xmlns="http://schemas.openxmlformats.org/officeDocument/2006/extended-properties" xmlns:vt="http://schemas.openxmlformats.org/officeDocument/2006/docPropsVTypes">
  <Template>Office 2013 - 2022 Theme</Template>
  <TotalTime>7966</TotalTime>
  <Words>3460</Words>
  <Application>Microsoft Office PowerPoint</Application>
  <PresentationFormat>Widescreen</PresentationFormat>
  <Paragraphs>315</Paragraphs>
  <Slides>33</Slides>
  <Notes>30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DM Sans</vt:lpstr>
      <vt:lpstr>DM Sans 14pt</vt:lpstr>
      <vt:lpstr>Geomanist</vt:lpstr>
      <vt:lpstr>Geomanist Bold</vt:lpstr>
      <vt:lpstr>Retrospect</vt:lpstr>
      <vt:lpstr>Swede Midge and  Canola Flower Midge Research Update</vt:lpstr>
      <vt:lpstr>Swede Midge</vt:lpstr>
      <vt:lpstr>Canola Flower Midge</vt:lpstr>
      <vt:lpstr>Differentiation from Swede Midge</vt:lpstr>
      <vt:lpstr>Damage symptoms in Western Canada</vt:lpstr>
      <vt:lpstr>Flower galls </vt:lpstr>
      <vt:lpstr>CFM Damage</vt:lpstr>
      <vt:lpstr>Detection in Ontario</vt:lpstr>
      <vt:lpstr>Research objectives</vt:lpstr>
      <vt:lpstr>1. Distribution in Ontario</vt:lpstr>
      <vt:lpstr>CFM Distribution:  2021 to 2025</vt:lpstr>
      <vt:lpstr>Distribution in Ontario</vt:lpstr>
      <vt:lpstr>2. Phenology and abundance in Ontario</vt:lpstr>
      <vt:lpstr>PowerPoint Presentation</vt:lpstr>
      <vt:lpstr>PowerPoint Presentation</vt:lpstr>
      <vt:lpstr>Pheromone trap captures: 2022-2025</vt:lpstr>
      <vt:lpstr>Seasonal abundance in Ontario</vt:lpstr>
      <vt:lpstr>3. Presence on canola tissues</vt:lpstr>
      <vt:lpstr>PowerPoint Presentation</vt:lpstr>
      <vt:lpstr>Presence based on Morphological IDs</vt:lpstr>
      <vt:lpstr>Presence based on Morphological IDs</vt:lpstr>
      <vt:lpstr>Presence on canola tissues [2022]</vt:lpstr>
      <vt:lpstr>Molecular ID Assay</vt:lpstr>
      <vt:lpstr>Primer Design</vt:lpstr>
      <vt:lpstr>PowerPoint Presentation</vt:lpstr>
      <vt:lpstr>2024 Larval identification</vt:lpstr>
      <vt:lpstr>2024 Larval identification</vt:lpstr>
      <vt:lpstr>2024 Larval identification</vt:lpstr>
      <vt:lpstr>2025 Larval identification</vt:lpstr>
      <vt:lpstr>2025 Larval identification</vt:lpstr>
      <vt:lpstr>Conclusions</vt:lpstr>
      <vt:lpstr>Acknowledgements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Pheromone-based management of the swede midge</dc:title>
  <dc:creator>Rebecca Hallett</dc:creator>
  <cp:lastModifiedBy>Ryan Koeslag</cp:lastModifiedBy>
  <cp:revision>68</cp:revision>
  <cp:lastPrinted>2022-11-24T03:55:30Z</cp:lastPrinted>
  <dcterms:created xsi:type="dcterms:W3CDTF">2021-11-09T16:46:29Z</dcterms:created>
  <dcterms:modified xsi:type="dcterms:W3CDTF">2026-02-05T15:46:00Z</dcterms:modified>
</cp:coreProperties>
</file>