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5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6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2.xml" ContentType="application/vnd.openxmlformats-officedocument.drawingml.chartshapes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6.xml" ContentType="application/vnd.openxmlformats-officedocument.presentationml.notesSlide+xml"/>
  <Override PartName="/ppt/charts/chart12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3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4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5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3.xml" ContentType="application/vnd.openxmlformats-officedocument.drawingml.chartshapes+xml"/>
  <Override PartName="/ppt/charts/chart16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7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8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drawings/drawing4.xml" ContentType="application/vnd.openxmlformats-officedocument.drawingml.chartshapes+xml"/>
  <Override PartName="/ppt/charts/chart19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20.xml" ContentType="application/vnd.openxmlformats-officedocument.drawingml.chart+xml"/>
  <Override PartName="/ppt/notesSlides/notesSlide7.xml" ContentType="application/vnd.openxmlformats-officedocument.presentationml.notesSlide+xml"/>
  <Override PartName="/ppt/charts/chart21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omments/modernComment_A2E_33B8FBBA.xml" ContentType="application/vnd.ms-powerpoint.comments+xml"/>
  <Override PartName="/ppt/charts/chart22.xml" ContentType="application/vnd.openxmlformats-officedocument.drawingml.chart+xml"/>
  <Override PartName="/ppt/notesSlides/notesSlide8.xml" ContentType="application/vnd.openxmlformats-officedocument.presentationml.notesSlide+xml"/>
  <Override PartName="/ppt/charts/chart23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4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drawings/drawing5.xml" ContentType="application/vnd.openxmlformats-officedocument.drawingml.chartshapes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8" r:id="rId2"/>
    <p:sldMasterId id="2147483718" r:id="rId3"/>
    <p:sldMasterId id="2147483732" r:id="rId4"/>
    <p:sldMasterId id="2147483745" r:id="rId5"/>
    <p:sldMasterId id="2147483760" r:id="rId6"/>
    <p:sldMasterId id="2147483772" r:id="rId7"/>
  </p:sldMasterIdLst>
  <p:notesMasterIdLst>
    <p:notesMasterId r:id="rId80"/>
  </p:notesMasterIdLst>
  <p:sldIdLst>
    <p:sldId id="761" r:id="rId8"/>
    <p:sldId id="744" r:id="rId9"/>
    <p:sldId id="2545" r:id="rId10"/>
    <p:sldId id="2568" r:id="rId11"/>
    <p:sldId id="296" r:id="rId12"/>
    <p:sldId id="2621" r:id="rId13"/>
    <p:sldId id="481" r:id="rId14"/>
    <p:sldId id="2575" r:id="rId15"/>
    <p:sldId id="2579" r:id="rId16"/>
    <p:sldId id="362" r:id="rId17"/>
    <p:sldId id="2578" r:id="rId18"/>
    <p:sldId id="306" r:id="rId19"/>
    <p:sldId id="2616" r:id="rId20"/>
    <p:sldId id="718" r:id="rId21"/>
    <p:sldId id="338" r:id="rId22"/>
    <p:sldId id="263" r:id="rId23"/>
    <p:sldId id="762" r:id="rId24"/>
    <p:sldId id="2617" r:id="rId25"/>
    <p:sldId id="2608" r:id="rId26"/>
    <p:sldId id="754" r:id="rId27"/>
    <p:sldId id="2569" r:id="rId28"/>
    <p:sldId id="267" r:id="rId29"/>
    <p:sldId id="266" r:id="rId30"/>
    <p:sldId id="286" r:id="rId31"/>
    <p:sldId id="2567" r:id="rId32"/>
    <p:sldId id="2593" r:id="rId33"/>
    <p:sldId id="2613" r:id="rId34"/>
    <p:sldId id="2614" r:id="rId35"/>
    <p:sldId id="2618" r:id="rId36"/>
    <p:sldId id="2581" r:id="rId37"/>
    <p:sldId id="2571" r:id="rId38"/>
    <p:sldId id="257" r:id="rId39"/>
    <p:sldId id="2609" r:id="rId40"/>
    <p:sldId id="751" r:id="rId41"/>
    <p:sldId id="766" r:id="rId42"/>
    <p:sldId id="743" r:id="rId43"/>
    <p:sldId id="767" r:id="rId44"/>
    <p:sldId id="351" r:id="rId45"/>
    <p:sldId id="759" r:id="rId46"/>
    <p:sldId id="365" r:id="rId47"/>
    <p:sldId id="769" r:id="rId48"/>
    <p:sldId id="724" r:id="rId49"/>
    <p:sldId id="318" r:id="rId50"/>
    <p:sldId id="256" r:id="rId51"/>
    <p:sldId id="2612" r:id="rId52"/>
    <p:sldId id="2620" r:id="rId53"/>
    <p:sldId id="569" r:id="rId54"/>
    <p:sldId id="615" r:id="rId55"/>
    <p:sldId id="768" r:id="rId56"/>
    <p:sldId id="758" r:id="rId57"/>
    <p:sldId id="738" r:id="rId58"/>
    <p:sldId id="2619" r:id="rId59"/>
    <p:sldId id="2607" r:id="rId60"/>
    <p:sldId id="350" r:id="rId61"/>
    <p:sldId id="2615" r:id="rId62"/>
    <p:sldId id="2572" r:id="rId63"/>
    <p:sldId id="293" r:id="rId64"/>
    <p:sldId id="765" r:id="rId65"/>
    <p:sldId id="752" r:id="rId66"/>
    <p:sldId id="728" r:id="rId67"/>
    <p:sldId id="398" r:id="rId68"/>
    <p:sldId id="2576" r:id="rId69"/>
    <p:sldId id="2606" r:id="rId70"/>
    <p:sldId id="2577" r:id="rId71"/>
    <p:sldId id="756" r:id="rId72"/>
    <p:sldId id="2570" r:id="rId73"/>
    <p:sldId id="764" r:id="rId74"/>
    <p:sldId id="379" r:id="rId75"/>
    <p:sldId id="2611" r:id="rId76"/>
    <p:sldId id="2580" r:id="rId77"/>
    <p:sldId id="597" r:id="rId78"/>
    <p:sldId id="2610" r:id="rId7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68DBF29-173B-1EE4-E980-EBF86C79181A}" name="Editor" initials="Ed" userId="Edito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41" y="281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08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tableStyles" Target="tableStyles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slide" Target="slides/slide70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notesMaster" Target="notesMasters/notesMaster1.xml"/><Relationship Id="rId85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61" Type="http://schemas.openxmlformats.org/officeDocument/2006/relationships/slide" Target="slides/slide54.xml"/><Relationship Id="rId8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001gc-my.sharepoint.com/personal/bruce_gossen_agr_gc_ca/Documents/Documents/Current%20Year/Research/Recipe/North%20Battleford/NB%20spore%20counts%202019-202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kirstenholy\Desktop\Spore%20Suspension%20Trial\Spore%20Suspension%20Extended%20Trial%20Evans%20Blue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001gc-my.sharepoint.com/personal/bruce_gossen_agr_gc_ca/Documents/Documents/Current%20Year/Research/Recipe/North%20Battleford/NB%20spore%20counts%202019-202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001gc-my.sharepoint.com/personal/bruce_gossen_agr_gc_ca/Documents/Documents/Current%20Year/Research/Recipe/North%20Battleford/NB%20spore%20counts%202019-2022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https://001gc-my.sharepoint.com/personal/bruce_gossen_agr_gc_ca/Documents/Documents/Current%20Year/Research/Recipe/North%20Battleford/NB%20spore%20counts%202019-2022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3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chartUserShapes" Target="../drawings/drawing4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https://001gc-my.sharepoint.com/personal/bruce_gossen_agr_gc_ca/Documents/Documents/Current%20Year/Research/Recipe/North%20Battleford/NB%20spore%20counts%202019-2022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kellyruigrok\Documents\Beauveria%20GR%20Oct%202024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s\kellyruigrok\Downloads\Bait%20Crop_C1_2024_data.xls" TargetMode="Externa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chartUserShapes" Target="../drawings/drawing5.xm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https://uoguelphca-my.sharepoint.com/personal/sciclunj_uoguelph_ca/Documents/Desktop/Graphs%20for%20grower%20days%20pres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CA" sz="3200" b="1" baseline="0" dirty="0">
                <a:solidFill>
                  <a:schemeClr val="tx1"/>
                </a:solidFill>
              </a:rPr>
              <a:t>North Battleford, SK</a:t>
            </a:r>
          </a:p>
        </c:rich>
      </c:tx>
      <c:layout>
        <c:manualLayout>
          <c:xMode val="edge"/>
          <c:yMode val="edge"/>
          <c:x val="0.32098881668515172"/>
          <c:y val="1.32276969225641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5230204484993295"/>
          <c:y val="3.246045853811657E-2"/>
          <c:w val="0.82922108719332355"/>
          <c:h val="0.84050030596247682"/>
        </c:manualLayout>
      </c:layout>
      <c:lineChart>
        <c:grouping val="standard"/>
        <c:varyColors val="0"/>
        <c:ser>
          <c:idx val="5"/>
          <c:order val="0"/>
          <c:tx>
            <c:strRef>
              <c:f>Sheet1!$D$94</c:f>
              <c:strCache>
                <c:ptCount val="1"/>
                <c:pt idx="0">
                  <c:v>Fallow</c:v>
                </c:pt>
              </c:strCache>
            </c:strRef>
          </c:tx>
          <c:spPr>
            <a:ln w="571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18"/>
            <c:spPr>
              <a:solidFill>
                <a:schemeClr val="tx1"/>
              </a:solidFill>
              <a:ln w="57150">
                <a:solidFill>
                  <a:schemeClr val="tx1"/>
                </a:solidFill>
              </a:ln>
              <a:effectLst/>
            </c:spPr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(Sheet1!$E$94,Sheet1!$G$94,Sheet1!$I$94,Sheet1!$K$94)</c:f>
              <c:numCache>
                <c:formatCode>0.0E+00</c:formatCode>
                <c:ptCount val="4"/>
                <c:pt idx="0">
                  <c:v>123734250</c:v>
                </c:pt>
                <c:pt idx="1">
                  <c:v>23471650</c:v>
                </c:pt>
                <c:pt idx="2">
                  <c:v>11189907.922241211</c:v>
                </c:pt>
                <c:pt idx="3">
                  <c:v>9167492.5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5-E73E-4ED7-995E-F98ABA2CA46E}"/>
            </c:ext>
          </c:extLst>
        </c:ser>
        <c:ser>
          <c:idx val="6"/>
          <c:order val="1"/>
          <c:tx>
            <c:strRef>
              <c:f>Sheet1!$D$95</c:f>
              <c:strCache>
                <c:ptCount val="1"/>
                <c:pt idx="0">
                  <c:v>Wheat</c:v>
                </c:pt>
              </c:strCache>
            </c:strRef>
          </c:tx>
          <c:spPr>
            <a:ln w="28575" cap="rnd">
              <a:solidFill>
                <a:schemeClr val="accent2"/>
              </a:solidFill>
              <a:prstDash val="sysDash"/>
              <a:round/>
            </a:ln>
            <a:effectLst/>
          </c:spPr>
          <c:marker>
            <c:symbol val="x"/>
            <c:size val="18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(Sheet1!$E$95,Sheet1!$G$95,Sheet1!$I$95,Sheet1!$K$95)</c:f>
              <c:numCache>
                <c:formatCode>0.0E+00</c:formatCode>
                <c:ptCount val="4"/>
                <c:pt idx="0">
                  <c:v>103350975</c:v>
                </c:pt>
                <c:pt idx="1">
                  <c:v>14106900</c:v>
                </c:pt>
                <c:pt idx="2">
                  <c:v>3871448.2227783203</c:v>
                </c:pt>
                <c:pt idx="3">
                  <c:v>4036805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6-E73E-4ED7-995E-F98ABA2CA4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8259448"/>
        <c:axId val="558259768"/>
      </c:lineChart>
      <c:catAx>
        <c:axId val="558259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259768"/>
        <c:crosses val="autoZero"/>
        <c:auto val="1"/>
        <c:lblAlgn val="ctr"/>
        <c:lblOffset val="100"/>
        <c:noMultiLvlLbl val="0"/>
      </c:catAx>
      <c:valAx>
        <c:axId val="558259768"/>
        <c:scaling>
          <c:logBase val="2"/>
          <c:orientation val="minMax"/>
          <c:max val="210000000"/>
          <c:min val="100000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2800" b="1" dirty="0">
                    <a:solidFill>
                      <a:schemeClr val="tx1"/>
                    </a:solidFill>
                  </a:rPr>
                  <a:t>Spore conc.</a:t>
                </a:r>
                <a:r>
                  <a:rPr lang="en-CA" sz="2800" b="1" baseline="0" dirty="0">
                    <a:solidFill>
                      <a:schemeClr val="tx1"/>
                    </a:solidFill>
                  </a:rPr>
                  <a:t> (g</a:t>
                </a:r>
                <a:r>
                  <a:rPr lang="en-CA" sz="2800" b="1" baseline="30000" dirty="0">
                    <a:solidFill>
                      <a:schemeClr val="tx1"/>
                    </a:solidFill>
                  </a:rPr>
                  <a:t>-1</a:t>
                </a:r>
                <a:r>
                  <a:rPr lang="en-CA" sz="2800" b="1" baseline="0" dirty="0">
                    <a:solidFill>
                      <a:schemeClr val="tx1"/>
                    </a:solidFill>
                  </a:rPr>
                  <a:t>)</a:t>
                </a:r>
                <a:endParaRPr lang="en-CA" sz="2800" b="1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6.5321968510953579E-3"/>
              <c:y val="0.2270699088990111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A"/>
            </a:p>
          </c:txPr>
        </c:title>
        <c:numFmt formatCode="#,##0" sourceLinked="0"/>
        <c:majorTickMark val="out"/>
        <c:minorTickMark val="out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259448"/>
        <c:crosses val="autoZero"/>
        <c:crossBetween val="between"/>
        <c:majorUnit val="2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0.67862939899333219"/>
          <c:y val="0.15248514053994"/>
          <c:w val="0.32137060100666781"/>
          <c:h val="0.1953333310187756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52341378147136"/>
          <c:y val="3.537194089640975E-2"/>
          <c:w val="0.82982182515647085"/>
          <c:h val="0.69570152651781836"/>
        </c:manualLayout>
      </c:layout>
      <c:scatterChart>
        <c:scatterStyle val="lineMarker"/>
        <c:varyColors val="0"/>
        <c:ser>
          <c:idx val="0"/>
          <c:order val="0"/>
          <c:tx>
            <c:strRef>
              <c:f>'[Spore Suspension Extended Trial Evans Blue.xlsx]Summay anf Figures 2'!$H$1</c:f>
              <c:strCache>
                <c:ptCount val="1"/>
                <c:pt idx="0">
                  <c:v>Bench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47625">
                <a:solidFill>
                  <a:schemeClr val="accent1"/>
                </a:solidFill>
              </a:ln>
              <a:effectLst/>
            </c:spPr>
          </c:marker>
          <c:xVal>
            <c:numRef>
              <c:f>'[Spore Suspension Extended Trial Evans Blue.xlsx]Summay anf Figures 2'!$G$2:$G$9</c:f>
              <c:numCache>
                <c:formatCode>General</c:formatCode>
                <c:ptCount val="8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75</c:v>
                </c:pt>
                <c:pt idx="7">
                  <c:v>150</c:v>
                </c:pt>
              </c:numCache>
            </c:numRef>
          </c:xVal>
          <c:yVal>
            <c:numRef>
              <c:f>'[Spore Suspension Extended Trial Evans Blue.xlsx]Summay anf Figures 2'!$H$2:$H$9</c:f>
              <c:numCache>
                <c:formatCode>General</c:formatCode>
                <c:ptCount val="8"/>
                <c:pt idx="0">
                  <c:v>88.91</c:v>
                </c:pt>
                <c:pt idx="1">
                  <c:v>72.98</c:v>
                </c:pt>
                <c:pt idx="2">
                  <c:v>76.959999999999994</c:v>
                </c:pt>
                <c:pt idx="3">
                  <c:v>70.7</c:v>
                </c:pt>
                <c:pt idx="4">
                  <c:v>66.52</c:v>
                </c:pt>
                <c:pt idx="5">
                  <c:v>59.97</c:v>
                </c:pt>
                <c:pt idx="6">
                  <c:v>52.59</c:v>
                </c:pt>
                <c:pt idx="7">
                  <c:v>37.950000000000003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9F9-4C6A-BC01-783FF918D374}"/>
            </c:ext>
          </c:extLst>
        </c:ser>
        <c:ser>
          <c:idx val="1"/>
          <c:order val="1"/>
          <c:tx>
            <c:strRef>
              <c:f>'[Spore Suspension Extended Trial Evans Blue.xlsx]Summay anf Figures 2'!$I$1</c:f>
              <c:strCache>
                <c:ptCount val="1"/>
                <c:pt idx="0">
                  <c:v>Fridge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47625">
                <a:solidFill>
                  <a:schemeClr val="accent2"/>
                </a:solidFill>
              </a:ln>
              <a:effectLst/>
            </c:spPr>
          </c:marker>
          <c:xVal>
            <c:numRef>
              <c:f>'[Spore Suspension Extended Trial Evans Blue.xlsx]Summay anf Figures 2'!$G$2:$G$9</c:f>
              <c:numCache>
                <c:formatCode>General</c:formatCode>
                <c:ptCount val="8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75</c:v>
                </c:pt>
                <c:pt idx="7">
                  <c:v>150</c:v>
                </c:pt>
              </c:numCache>
            </c:numRef>
          </c:xVal>
          <c:yVal>
            <c:numRef>
              <c:f>'[Spore Suspension Extended Trial Evans Blue.xlsx]Summay anf Figures 2'!$I$2:$I$9</c:f>
              <c:numCache>
                <c:formatCode>General</c:formatCode>
                <c:ptCount val="8"/>
                <c:pt idx="0">
                  <c:v>88.37</c:v>
                </c:pt>
                <c:pt idx="1">
                  <c:v>80.12</c:v>
                </c:pt>
                <c:pt idx="2">
                  <c:v>75.87</c:v>
                </c:pt>
                <c:pt idx="3">
                  <c:v>74.430000000000007</c:v>
                </c:pt>
                <c:pt idx="4">
                  <c:v>66.23</c:v>
                </c:pt>
                <c:pt idx="5">
                  <c:v>59.86</c:v>
                </c:pt>
                <c:pt idx="6">
                  <c:v>51.16</c:v>
                </c:pt>
                <c:pt idx="7">
                  <c:v>51.53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9F9-4C6A-BC01-783FF918D374}"/>
            </c:ext>
          </c:extLst>
        </c:ser>
        <c:ser>
          <c:idx val="2"/>
          <c:order val="2"/>
          <c:tx>
            <c:strRef>
              <c:f>'[Spore Suspension Extended Trial Evans Blue.xlsx]Summay anf Figures 2'!$J$1</c:f>
              <c:strCache>
                <c:ptCount val="1"/>
                <c:pt idx="0">
                  <c:v>Freezer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47625">
                <a:solidFill>
                  <a:schemeClr val="accent4"/>
                </a:solidFill>
              </a:ln>
              <a:effectLst/>
            </c:spPr>
          </c:marker>
          <c:xVal>
            <c:numRef>
              <c:f>'[Spore Suspension Extended Trial Evans Blue.xlsx]Summay anf Figures 2'!$G$2:$G$9</c:f>
              <c:numCache>
                <c:formatCode>General</c:formatCode>
                <c:ptCount val="8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75</c:v>
                </c:pt>
                <c:pt idx="7">
                  <c:v>150</c:v>
                </c:pt>
              </c:numCache>
            </c:numRef>
          </c:xVal>
          <c:yVal>
            <c:numRef>
              <c:f>'[Spore Suspension Extended Trial Evans Blue.xlsx]Summay anf Figures 2'!$J$2:$J$9</c:f>
              <c:numCache>
                <c:formatCode>General</c:formatCode>
                <c:ptCount val="8"/>
                <c:pt idx="0">
                  <c:v>87.91</c:v>
                </c:pt>
                <c:pt idx="1">
                  <c:v>79.790000000000006</c:v>
                </c:pt>
                <c:pt idx="2">
                  <c:v>75.94</c:v>
                </c:pt>
                <c:pt idx="3">
                  <c:v>76.03</c:v>
                </c:pt>
                <c:pt idx="4">
                  <c:v>76.36</c:v>
                </c:pt>
                <c:pt idx="5">
                  <c:v>66.239999999999995</c:v>
                </c:pt>
                <c:pt idx="6">
                  <c:v>70.66</c:v>
                </c:pt>
                <c:pt idx="7">
                  <c:v>62.15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9F9-4C6A-BC01-783FF918D374}"/>
            </c:ext>
          </c:extLst>
        </c:ser>
        <c:ser>
          <c:idx val="3"/>
          <c:order val="3"/>
          <c:tx>
            <c:strRef>
              <c:f>'[Spore Suspension Extended Trial Evans Blue.xlsx]Summay anf Figures 2'!$K$1</c:f>
              <c:strCache>
                <c:ptCount val="1"/>
                <c:pt idx="0">
                  <c:v>Freeze and Thaw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47625">
                <a:solidFill>
                  <a:srgbClr val="C00000"/>
                </a:solidFill>
              </a:ln>
              <a:effectLst/>
            </c:spPr>
          </c:marker>
          <c:xVal>
            <c:numRef>
              <c:f>'[Spore Suspension Extended Trial Evans Blue.xlsx]Summay anf Figures 2'!$G$2:$G$9</c:f>
              <c:numCache>
                <c:formatCode>General</c:formatCode>
                <c:ptCount val="8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75</c:v>
                </c:pt>
                <c:pt idx="7">
                  <c:v>150</c:v>
                </c:pt>
              </c:numCache>
            </c:numRef>
          </c:xVal>
          <c:yVal>
            <c:numRef>
              <c:f>'[Spore Suspension Extended Trial Evans Blue.xlsx]Summay anf Figures 2'!$K$2:$K$9</c:f>
              <c:numCache>
                <c:formatCode>General</c:formatCode>
                <c:ptCount val="8"/>
                <c:pt idx="0">
                  <c:v>89.29</c:v>
                </c:pt>
                <c:pt idx="1">
                  <c:v>71.22</c:v>
                </c:pt>
                <c:pt idx="2">
                  <c:v>67.72</c:v>
                </c:pt>
                <c:pt idx="3">
                  <c:v>63.21</c:v>
                </c:pt>
                <c:pt idx="4">
                  <c:v>60.71</c:v>
                </c:pt>
                <c:pt idx="5">
                  <c:v>54.61</c:v>
                </c:pt>
                <c:pt idx="6">
                  <c:v>46.62</c:v>
                </c:pt>
                <c:pt idx="7">
                  <c:v>27.75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9F9-4C6A-BC01-783FF918D3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2745312"/>
        <c:axId val="790775664"/>
      </c:scatterChart>
      <c:valAx>
        <c:axId val="782745312"/>
        <c:scaling>
          <c:orientation val="minMax"/>
          <c:max val="150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>
                    <a:solidFill>
                      <a:schemeClr val="tx1"/>
                    </a:solidFill>
                  </a:rPr>
                  <a:t>Day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0775664"/>
        <c:crosses val="autoZero"/>
        <c:crossBetween val="midCat"/>
        <c:majorUnit val="50"/>
        <c:minorUnit val="50"/>
      </c:valAx>
      <c:valAx>
        <c:axId val="79077566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>
                    <a:solidFill>
                      <a:schemeClr val="tx1"/>
                    </a:solidFill>
                  </a:rPr>
                  <a:t>Spore</a:t>
                </a:r>
                <a:r>
                  <a:rPr lang="en-US" sz="1200" baseline="0">
                    <a:solidFill>
                      <a:schemeClr val="tx1"/>
                    </a:solidFill>
                  </a:rPr>
                  <a:t> Viability (%)</a:t>
                </a:r>
                <a:endParaRPr lang="en-US" sz="120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274531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x 1,000000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FF66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56CA-4720-98F8-495C45CB6EF9}"/>
              </c:ext>
            </c:extLst>
          </c:dPt>
          <c:dPt>
            <c:idx val="1"/>
            <c:invertIfNegative val="0"/>
            <c:bubble3D val="0"/>
            <c:spPr>
              <a:solidFill>
                <a:srgbClr val="FF9933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56CA-4720-98F8-495C45CB6EF9}"/>
              </c:ext>
            </c:extLst>
          </c:dPt>
          <c:dPt>
            <c:idx val="2"/>
            <c:invertIfNegative val="0"/>
            <c:bubble3D val="0"/>
            <c:spPr>
              <a:solidFill>
                <a:srgbClr val="CC000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56CA-4720-98F8-495C45CB6EF9}"/>
              </c:ext>
            </c:extLst>
          </c:dPt>
          <c:dPt>
            <c:idx val="3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56CA-4720-98F8-495C45CB6EF9}"/>
              </c:ext>
            </c:extLst>
          </c:dPt>
          <c:dPt>
            <c:idx val="4"/>
            <c:invertIfNegative val="0"/>
            <c:bubble3D val="0"/>
            <c:spPr>
              <a:solidFill>
                <a:srgbClr val="00FF0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56CA-4720-98F8-495C45CB6EF9}"/>
              </c:ext>
            </c:extLst>
          </c:dPt>
          <c:dPt>
            <c:idx val="5"/>
            <c:invertIfNegative val="0"/>
            <c:bubble3D val="0"/>
            <c:spPr>
              <a:solidFill>
                <a:srgbClr val="66990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56CA-4720-98F8-495C45CB6EF9}"/>
              </c:ext>
            </c:extLst>
          </c:dPt>
          <c:dPt>
            <c:idx val="6"/>
            <c:invertIfNegative val="0"/>
            <c:bubble3D val="0"/>
            <c:spPr>
              <a:solidFill>
                <a:srgbClr val="00800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D-56CA-4720-98F8-495C45CB6EF9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56CA-4720-98F8-495C45CB6EF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56CA-4720-98F8-495C45CB6EF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56CA-4720-98F8-495C45CB6EF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56CA-4720-98F8-495C45CB6EF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c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56CA-4720-98F8-495C45CB6EF9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bc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56CA-4720-98F8-495C45CB6EF9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bc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56CA-4720-98F8-495C45CB6EF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Sheet1!$A$2:$A$8</c:f>
              <c:strCache>
                <c:ptCount val="7"/>
                <c:pt idx="0">
                  <c:v>Spring</c:v>
                </c:pt>
                <c:pt idx="1">
                  <c:v>Bare Burndown</c:v>
                </c:pt>
                <c:pt idx="2">
                  <c:v>Daikon Burndown</c:v>
                </c:pt>
                <c:pt idx="3">
                  <c:v>Rye Burndown</c:v>
                </c:pt>
                <c:pt idx="4">
                  <c:v>Bare Harvest</c:v>
                </c:pt>
                <c:pt idx="5">
                  <c:v>Daikon Harvest</c:v>
                </c:pt>
                <c:pt idx="6">
                  <c:v>Rye Harvest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21.9</c:v>
                </c:pt>
                <c:pt idx="1">
                  <c:v>26.7</c:v>
                </c:pt>
                <c:pt idx="2">
                  <c:v>19.600000000000001</c:v>
                </c:pt>
                <c:pt idx="3">
                  <c:v>15.1</c:v>
                </c:pt>
                <c:pt idx="4">
                  <c:v>2.6</c:v>
                </c:pt>
                <c:pt idx="5">
                  <c:v>7.7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56CA-4720-98F8-495C45CB6E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2994944"/>
        <c:axId val="113004928"/>
        <c:axId val="0"/>
      </c:bar3DChart>
      <c:catAx>
        <c:axId val="112994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3004928"/>
        <c:crosses val="autoZero"/>
        <c:auto val="1"/>
        <c:lblAlgn val="ctr"/>
        <c:lblOffset val="100"/>
        <c:noMultiLvlLbl val="0"/>
      </c:catAx>
      <c:valAx>
        <c:axId val="1130049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29949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x 1,000000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FF66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56CA-4720-98F8-495C45CB6EF9}"/>
              </c:ext>
            </c:extLst>
          </c:dPt>
          <c:dPt>
            <c:idx val="1"/>
            <c:invertIfNegative val="0"/>
            <c:bubble3D val="0"/>
            <c:spPr>
              <a:solidFill>
                <a:srgbClr val="FF9933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56CA-4720-98F8-495C45CB6EF9}"/>
              </c:ext>
            </c:extLst>
          </c:dPt>
          <c:dPt>
            <c:idx val="2"/>
            <c:invertIfNegative val="0"/>
            <c:bubble3D val="0"/>
            <c:spPr>
              <a:solidFill>
                <a:srgbClr val="CC000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56CA-4720-98F8-495C45CB6EF9}"/>
              </c:ext>
            </c:extLst>
          </c:dPt>
          <c:dPt>
            <c:idx val="3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56CA-4720-98F8-495C45CB6EF9}"/>
              </c:ext>
            </c:extLst>
          </c:dPt>
          <c:dPt>
            <c:idx val="4"/>
            <c:invertIfNegative val="0"/>
            <c:bubble3D val="0"/>
            <c:spPr>
              <a:solidFill>
                <a:srgbClr val="00FF0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56CA-4720-98F8-495C45CB6EF9}"/>
              </c:ext>
            </c:extLst>
          </c:dPt>
          <c:dPt>
            <c:idx val="5"/>
            <c:invertIfNegative val="0"/>
            <c:bubble3D val="0"/>
            <c:spPr>
              <a:solidFill>
                <a:srgbClr val="66990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56CA-4720-98F8-495C45CB6EF9}"/>
              </c:ext>
            </c:extLst>
          </c:dPt>
          <c:dPt>
            <c:idx val="6"/>
            <c:invertIfNegative val="0"/>
            <c:bubble3D val="0"/>
            <c:spPr>
              <a:solidFill>
                <a:srgbClr val="00800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D-56CA-4720-98F8-495C45CB6EF9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56CA-4720-98F8-495C45CB6EF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err="1"/>
                      <a:t>abc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56CA-4720-98F8-495C45CB6EF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err="1"/>
                      <a:t>abc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56CA-4720-98F8-495C45CB6EF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c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56CA-4720-98F8-495C45CB6EF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 err="1"/>
                      <a:t>abc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56CA-4720-98F8-495C45CB6EF9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 err="1"/>
                      <a:t>abc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56CA-4720-98F8-495C45CB6EF9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dirty="0"/>
                      <a:t>ab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56CA-4720-98F8-495C45CB6E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Sheet1!$A$2:$A$8</c:f>
              <c:strCache>
                <c:ptCount val="7"/>
                <c:pt idx="0">
                  <c:v>Spring</c:v>
                </c:pt>
                <c:pt idx="1">
                  <c:v>Bare Burndown</c:v>
                </c:pt>
                <c:pt idx="2">
                  <c:v>Daikon Burndown</c:v>
                </c:pt>
                <c:pt idx="3">
                  <c:v>Rye Burndown</c:v>
                </c:pt>
                <c:pt idx="4">
                  <c:v>Bare Harvest</c:v>
                </c:pt>
                <c:pt idx="5">
                  <c:v>Daikon Harvest</c:v>
                </c:pt>
                <c:pt idx="6">
                  <c:v>Rye Harvest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12.8</c:v>
                </c:pt>
                <c:pt idx="1">
                  <c:v>1.9</c:v>
                </c:pt>
                <c:pt idx="2">
                  <c:v>2</c:v>
                </c:pt>
                <c:pt idx="3">
                  <c:v>0.9</c:v>
                </c:pt>
                <c:pt idx="4">
                  <c:v>2.6</c:v>
                </c:pt>
                <c:pt idx="5">
                  <c:v>4.2</c:v>
                </c:pt>
                <c:pt idx="6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56CA-4720-98F8-495C45CB6E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2994944"/>
        <c:axId val="113004928"/>
        <c:axId val="0"/>
      </c:bar3DChart>
      <c:catAx>
        <c:axId val="112994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3004928"/>
        <c:crosses val="autoZero"/>
        <c:auto val="1"/>
        <c:lblAlgn val="ctr"/>
        <c:lblOffset val="100"/>
        <c:noMultiLvlLbl val="0"/>
      </c:catAx>
      <c:valAx>
        <c:axId val="1130049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29949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CA" sz="3200" b="1" baseline="0" dirty="0">
                <a:solidFill>
                  <a:schemeClr val="tx1"/>
                </a:solidFill>
              </a:rPr>
              <a:t>North Battleford, SK</a:t>
            </a:r>
          </a:p>
        </c:rich>
      </c:tx>
      <c:layout>
        <c:manualLayout>
          <c:xMode val="edge"/>
          <c:yMode val="edge"/>
          <c:x val="0.32098881668515172"/>
          <c:y val="1.32276969225641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5230204484993295"/>
          <c:y val="3.246045853811657E-2"/>
          <c:w val="0.82922108719332355"/>
          <c:h val="0.84050030596247682"/>
        </c:manualLayout>
      </c:layout>
      <c:lineChart>
        <c:grouping val="standard"/>
        <c:varyColors val="0"/>
        <c:ser>
          <c:idx val="0"/>
          <c:order val="0"/>
          <c:tx>
            <c:strRef>
              <c:f>Sheet1!$D$89</c:f>
              <c:strCache>
                <c:ptCount val="1"/>
                <c:pt idx="0">
                  <c:v>Grass Standard Lime</c:v>
                </c:pt>
              </c:strCache>
            </c:strRef>
          </c:tx>
          <c:spPr>
            <a:ln w="28575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triangle"/>
            <c:size val="18"/>
            <c:spPr>
              <a:solidFill>
                <a:schemeClr val="bg1">
                  <a:lumMod val="50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</a:ln>
              <a:effectLst/>
            </c:spPr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(Sheet1!$E$89,Sheet1!$G$89,Sheet1!$I$89,Sheet1!$K$89)</c:f>
              <c:numCache>
                <c:formatCode>0.0E+00</c:formatCode>
                <c:ptCount val="4"/>
                <c:pt idx="0">
                  <c:v>122538750</c:v>
                </c:pt>
                <c:pt idx="1">
                  <c:v>29120387.5</c:v>
                </c:pt>
                <c:pt idx="2">
                  <c:v>14055184.604125977</c:v>
                </c:pt>
                <c:pt idx="3">
                  <c:v>13301930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E73E-4ED7-995E-F98ABA2CA46E}"/>
            </c:ext>
          </c:extLst>
        </c:ser>
        <c:ser>
          <c:idx val="1"/>
          <c:order val="1"/>
          <c:tx>
            <c:strRef>
              <c:f>Sheet1!$D$90</c:f>
              <c:strCache>
                <c:ptCount val="1"/>
                <c:pt idx="0">
                  <c:v>Grass 1.5x Hydrated Lime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(Sheet1!$E$90,Sheet1!$G$90,Sheet1!$I$90,Sheet1!$K$90)</c:f>
              <c:numCache>
                <c:formatCode>0.0E+00</c:formatCode>
                <c:ptCount val="4"/>
                <c:pt idx="0">
                  <c:v>105602500</c:v>
                </c:pt>
                <c:pt idx="1">
                  <c:v>24985950</c:v>
                </c:pt>
                <c:pt idx="2">
                  <c:v>12222349.038452148</c:v>
                </c:pt>
                <c:pt idx="3">
                  <c:v>12825722.5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E73E-4ED7-995E-F98ABA2CA46E}"/>
            </c:ext>
          </c:extLst>
        </c:ser>
        <c:ser>
          <c:idx val="2"/>
          <c:order val="2"/>
          <c:tx>
            <c:strRef>
              <c:f>Sheet1!$D$91</c:f>
              <c:strCache>
                <c:ptCount val="1"/>
                <c:pt idx="0">
                  <c:v>Grass Gypsum</c:v>
                </c:pt>
              </c:strCache>
            </c:strRef>
          </c:tx>
          <c:spPr>
            <a:ln w="28575" cap="rnd">
              <a:solidFill>
                <a:srgbClr val="FFFF66"/>
              </a:solidFill>
              <a:prstDash val="dash"/>
              <a:round/>
            </a:ln>
            <a:effectLst/>
          </c:spPr>
          <c:marker>
            <c:symbol val="square"/>
            <c:size val="18"/>
            <c:spPr>
              <a:solidFill>
                <a:srgbClr val="FFFF66"/>
              </a:solidFill>
              <a:ln w="9525">
                <a:solidFill>
                  <a:srgbClr val="FFFF66"/>
                </a:solidFill>
              </a:ln>
              <a:effectLst/>
            </c:spPr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(Sheet1!$E$91,Sheet1!$G$91,Sheet1!$I$91,Sheet1!$K$91)</c:f>
              <c:numCache>
                <c:formatCode>0.0E+00</c:formatCode>
                <c:ptCount val="4"/>
                <c:pt idx="0">
                  <c:v>147046500</c:v>
                </c:pt>
                <c:pt idx="1">
                  <c:v>15053337.5</c:v>
                </c:pt>
                <c:pt idx="2">
                  <c:v>8431808.3796386719</c:v>
                </c:pt>
                <c:pt idx="3">
                  <c:v>7806615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E73E-4ED7-995E-F98ABA2CA46E}"/>
            </c:ext>
          </c:extLst>
        </c:ser>
        <c:ser>
          <c:idx val="3"/>
          <c:order val="3"/>
          <c:tx>
            <c:strRef>
              <c:f>Sheet1!$D$92</c:f>
              <c:strCache>
                <c:ptCount val="1"/>
                <c:pt idx="0">
                  <c:v>Grass Hydrated Lime </c:v>
                </c:pt>
              </c:strCache>
            </c:strRef>
          </c:tx>
          <c:spPr>
            <a:ln w="28575" cap="rnd">
              <a:solidFill>
                <a:srgbClr val="FFFF66"/>
              </a:solidFill>
              <a:round/>
            </a:ln>
            <a:effectLst/>
          </c:spPr>
          <c:marker>
            <c:symbol val="diamond"/>
            <c:size val="18"/>
            <c:spPr>
              <a:solidFill>
                <a:srgbClr val="FFFF99"/>
              </a:solidFill>
              <a:ln w="9525">
                <a:solidFill>
                  <a:srgbClr val="FFFF99"/>
                </a:solidFill>
              </a:ln>
              <a:effectLst/>
            </c:spPr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(Sheet1!$E$92,Sheet1!$G$92,Sheet1!$I$92,Sheet1!$K$92)</c:f>
              <c:numCache>
                <c:formatCode>0.0E+00</c:formatCode>
                <c:ptCount val="4"/>
                <c:pt idx="0">
                  <c:v>122538750</c:v>
                </c:pt>
                <c:pt idx="1">
                  <c:v>29120387.5</c:v>
                </c:pt>
                <c:pt idx="2">
                  <c:v>14055184.604125977</c:v>
                </c:pt>
                <c:pt idx="3">
                  <c:v>13301930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3-E73E-4ED7-995E-F98ABA2CA46E}"/>
            </c:ext>
          </c:extLst>
        </c:ser>
        <c:ser>
          <c:idx val="4"/>
          <c:order val="4"/>
          <c:tx>
            <c:strRef>
              <c:f>Sheet1!$D$93</c:f>
              <c:strCache>
                <c:ptCount val="1"/>
                <c:pt idx="0">
                  <c:v>Grass</c:v>
                </c:pt>
              </c:strCache>
            </c:strRef>
          </c:tx>
          <c:spPr>
            <a:ln w="28575" cap="rnd">
              <a:solidFill>
                <a:srgbClr val="008E40"/>
              </a:solidFill>
              <a:round/>
            </a:ln>
            <a:effectLst/>
          </c:spPr>
          <c:marker>
            <c:symbol val="circle"/>
            <c:size val="18"/>
            <c:spPr>
              <a:solidFill>
                <a:srgbClr val="008E40"/>
              </a:solidFill>
              <a:ln w="9525">
                <a:solidFill>
                  <a:srgbClr val="008E40"/>
                </a:solidFill>
              </a:ln>
              <a:effectLst/>
            </c:spPr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(Sheet1!$E$93,Sheet1!$G$93,Sheet1!$I$93,Sheet1!$K$93)</c:f>
              <c:numCache>
                <c:formatCode>0.0E+00</c:formatCode>
                <c:ptCount val="4"/>
                <c:pt idx="0">
                  <c:v>105602500</c:v>
                </c:pt>
                <c:pt idx="1">
                  <c:v>24985950</c:v>
                </c:pt>
                <c:pt idx="2">
                  <c:v>12222349.038452148</c:v>
                </c:pt>
                <c:pt idx="3">
                  <c:v>12825722.5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4-E73E-4ED7-995E-F98ABA2CA46E}"/>
            </c:ext>
          </c:extLst>
        </c:ser>
        <c:ser>
          <c:idx val="5"/>
          <c:order val="5"/>
          <c:tx>
            <c:strRef>
              <c:f>Sheet1!$D$94</c:f>
              <c:strCache>
                <c:ptCount val="1"/>
                <c:pt idx="0">
                  <c:v>Fallow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18"/>
            <c:spPr>
              <a:solidFill>
                <a:schemeClr val="tx1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(Sheet1!$E$94,Sheet1!$G$94,Sheet1!$I$94,Sheet1!$K$94)</c:f>
              <c:numCache>
                <c:formatCode>0.0E+00</c:formatCode>
                <c:ptCount val="4"/>
                <c:pt idx="0">
                  <c:v>123734250</c:v>
                </c:pt>
                <c:pt idx="1">
                  <c:v>23471650</c:v>
                </c:pt>
                <c:pt idx="2">
                  <c:v>11189907.922241211</c:v>
                </c:pt>
                <c:pt idx="3">
                  <c:v>9167492.5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5-E73E-4ED7-995E-F98ABA2CA46E}"/>
            </c:ext>
          </c:extLst>
        </c:ser>
        <c:ser>
          <c:idx val="6"/>
          <c:order val="6"/>
          <c:tx>
            <c:strRef>
              <c:f>Sheet1!$D$95</c:f>
              <c:strCache>
                <c:ptCount val="1"/>
                <c:pt idx="0">
                  <c:v>Wheat</c:v>
                </c:pt>
              </c:strCache>
            </c:strRef>
          </c:tx>
          <c:spPr>
            <a:ln w="28575" cap="rnd">
              <a:solidFill>
                <a:srgbClr val="92D050"/>
              </a:solidFill>
              <a:prstDash val="sysDash"/>
              <a:round/>
            </a:ln>
            <a:effectLst/>
          </c:spPr>
          <c:marker>
            <c:symbol val="x"/>
            <c:size val="18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(Sheet1!$E$95,Sheet1!$G$95,Sheet1!$I$95,Sheet1!$K$95)</c:f>
              <c:numCache>
                <c:formatCode>0.0E+00</c:formatCode>
                <c:ptCount val="4"/>
                <c:pt idx="0">
                  <c:v>103350975</c:v>
                </c:pt>
                <c:pt idx="1">
                  <c:v>14106900</c:v>
                </c:pt>
                <c:pt idx="2">
                  <c:v>3871448.2227783203</c:v>
                </c:pt>
                <c:pt idx="3">
                  <c:v>4036805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6-E73E-4ED7-995E-F98ABA2CA46E}"/>
            </c:ext>
          </c:extLst>
        </c:ser>
        <c:ser>
          <c:idx val="7"/>
          <c:order val="7"/>
          <c:tx>
            <c:strRef>
              <c:f>Sheet1!$D$96</c:f>
              <c:strCache>
                <c:ptCount val="1"/>
                <c:pt idx="0">
                  <c:v>Solarize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18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(Sheet1!$E$96,Sheet1!$G$96,Sheet1!$I$96,Sheet1!$K$96)</c:f>
              <c:numCache>
                <c:formatCode>0.0E+00</c:formatCode>
                <c:ptCount val="4"/>
                <c:pt idx="0">
                  <c:v>68880725</c:v>
                </c:pt>
                <c:pt idx="1">
                  <c:v>8129400</c:v>
                </c:pt>
                <c:pt idx="2">
                  <c:v>3013899.1832275391</c:v>
                </c:pt>
                <c:pt idx="3">
                  <c:v>3028600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7-E73E-4ED7-995E-F98ABA2CA4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8259448"/>
        <c:axId val="558259768"/>
      </c:lineChart>
      <c:catAx>
        <c:axId val="558259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259768"/>
        <c:crosses val="autoZero"/>
        <c:auto val="1"/>
        <c:lblAlgn val="ctr"/>
        <c:lblOffset val="100"/>
        <c:noMultiLvlLbl val="0"/>
      </c:catAx>
      <c:valAx>
        <c:axId val="558259768"/>
        <c:scaling>
          <c:logBase val="2"/>
          <c:orientation val="minMax"/>
          <c:max val="210000000"/>
          <c:min val="100000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2800" b="1" dirty="0">
                    <a:solidFill>
                      <a:schemeClr val="tx1"/>
                    </a:solidFill>
                  </a:rPr>
                  <a:t>Spore conc.</a:t>
                </a:r>
                <a:r>
                  <a:rPr lang="en-CA" sz="2800" b="1" baseline="0" dirty="0">
                    <a:solidFill>
                      <a:schemeClr val="tx1"/>
                    </a:solidFill>
                  </a:rPr>
                  <a:t> (g</a:t>
                </a:r>
                <a:r>
                  <a:rPr lang="en-CA" sz="2800" b="1" baseline="30000" dirty="0">
                    <a:solidFill>
                      <a:schemeClr val="tx1"/>
                    </a:solidFill>
                  </a:rPr>
                  <a:t>-1</a:t>
                </a:r>
                <a:r>
                  <a:rPr lang="en-CA" sz="2800" b="1" baseline="0" dirty="0">
                    <a:solidFill>
                      <a:schemeClr val="tx1"/>
                    </a:solidFill>
                  </a:rPr>
                  <a:t>)</a:t>
                </a:r>
                <a:endParaRPr lang="en-CA" sz="2800" b="1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6.5321968510953579E-3"/>
              <c:y val="0.2270699088990111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A"/>
            </a:p>
          </c:txPr>
        </c:title>
        <c:numFmt formatCode="#,##0" sourceLinked="0"/>
        <c:majorTickMark val="out"/>
        <c:minorTickMark val="out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259448"/>
        <c:crosses val="autoZero"/>
        <c:crossBetween val="between"/>
        <c:majorUnit val="2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67862939899333219"/>
          <c:y val="0.15248514053994"/>
          <c:w val="0.32137060100666781"/>
          <c:h val="0.1953333310187756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13489080016496"/>
          <c:y val="0.15694808215358258"/>
          <c:w val="0.80763984031657365"/>
          <c:h val="0.487826709293169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F66-4792-97B9-D9F0B25E669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F66-4792-97B9-D9F0B25E6691}"/>
              </c:ext>
            </c:extLst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F66-4792-97B9-D9F0B25E6691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F66-4792-97B9-D9F0B25E6691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F66-4792-97B9-D9F0B25E6691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F66-4792-97B9-D9F0B25E6691}"/>
              </c:ext>
            </c:extLst>
          </c:dPt>
          <c:dPt>
            <c:idx val="7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FF66-4792-97B9-D9F0B25E6691}"/>
              </c:ext>
            </c:extLst>
          </c:dPt>
          <c:cat>
            <c:strRef>
              <c:f>Sheet1!$A$2:$A$9</c:f>
              <c:strCache>
                <c:ptCount val="8"/>
                <c:pt idx="0">
                  <c:v>Check</c:v>
                </c:pt>
                <c:pt idx="1">
                  <c:v>Gypsum-L</c:v>
                </c:pt>
                <c:pt idx="2">
                  <c:v>Gypsum-H</c:v>
                </c:pt>
                <c:pt idx="3">
                  <c:v>Pot Bicarbonate-L</c:v>
                </c:pt>
                <c:pt idx="4">
                  <c:v>Pot Bicarbonate-H</c:v>
                </c:pt>
                <c:pt idx="5">
                  <c:v>Combo-L</c:v>
                </c:pt>
                <c:pt idx="6">
                  <c:v>Combo-H</c:v>
                </c:pt>
                <c:pt idx="7">
                  <c:v>Hydrated Lime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95.614379084967325</c:v>
                </c:pt>
                <c:pt idx="1">
                  <c:v>97.111111111111128</c:v>
                </c:pt>
                <c:pt idx="2">
                  <c:v>99.1111111111111</c:v>
                </c:pt>
                <c:pt idx="3">
                  <c:v>72.1113334222578</c:v>
                </c:pt>
                <c:pt idx="4">
                  <c:v>61.313846526264832</c:v>
                </c:pt>
                <c:pt idx="5">
                  <c:v>82.181341719077565</c:v>
                </c:pt>
                <c:pt idx="6">
                  <c:v>60.833333333333336</c:v>
                </c:pt>
                <c:pt idx="7">
                  <c:v>59.176470588235297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FF66-4792-97B9-D9F0B25E66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97560479"/>
        <c:axId val="1498018463"/>
      </c:barChart>
      <c:catAx>
        <c:axId val="149756047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3600" b="1" dirty="0">
                    <a:solidFill>
                      <a:schemeClr val="tx1"/>
                    </a:solidFill>
                  </a:rPr>
                  <a:t>Treatment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en-US"/>
          </a:p>
        </c:txPr>
        <c:crossAx val="1498018463"/>
        <c:crosses val="autoZero"/>
        <c:auto val="1"/>
        <c:lblAlgn val="ctr"/>
        <c:lblOffset val="100"/>
        <c:noMultiLvlLbl val="0"/>
      </c:catAx>
      <c:valAx>
        <c:axId val="1498018463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3600" b="1" baseline="0" dirty="0">
                    <a:solidFill>
                      <a:schemeClr val="tx1"/>
                    </a:solidFill>
                  </a:rPr>
                  <a:t>DSI (%)</a:t>
                </a:r>
                <a:endParaRPr lang="en-US" sz="3600" b="1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7560479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740-434D-B426-81EA21EEBDE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740-434D-B426-81EA21EEBDE1}"/>
              </c:ext>
            </c:extLst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740-434D-B426-81EA21EEBDE1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740-434D-B426-81EA21EEBDE1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740-434D-B426-81EA21EEBDE1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740-434D-B426-81EA21EEBDE1}"/>
              </c:ext>
            </c:extLst>
          </c:dPt>
          <c:dPt>
            <c:idx val="7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8740-434D-B426-81EA21EEBDE1}"/>
              </c:ext>
            </c:extLst>
          </c:dPt>
          <c:cat>
            <c:strRef>
              <c:f>Sheet1!$A$2:$A$9</c:f>
              <c:strCache>
                <c:ptCount val="8"/>
                <c:pt idx="0">
                  <c:v>Check</c:v>
                </c:pt>
                <c:pt idx="1">
                  <c:v>Gypsum-L</c:v>
                </c:pt>
                <c:pt idx="2">
                  <c:v>Gypsum-H</c:v>
                </c:pt>
                <c:pt idx="3">
                  <c:v>Pot Bicarbonate-L</c:v>
                </c:pt>
                <c:pt idx="4">
                  <c:v>Pot Bicarbonate-H</c:v>
                </c:pt>
                <c:pt idx="5">
                  <c:v>Combo-L</c:v>
                </c:pt>
                <c:pt idx="6">
                  <c:v>Combo-H</c:v>
                </c:pt>
                <c:pt idx="7">
                  <c:v>Hydrated Lime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95.614379084967325</c:v>
                </c:pt>
                <c:pt idx="1">
                  <c:v>97.111111111111128</c:v>
                </c:pt>
                <c:pt idx="2">
                  <c:v>99.1111111111111</c:v>
                </c:pt>
                <c:pt idx="3">
                  <c:v>72.1113334222578</c:v>
                </c:pt>
                <c:pt idx="4">
                  <c:v>61.313846526264832</c:v>
                </c:pt>
                <c:pt idx="5">
                  <c:v>82.181341719077565</c:v>
                </c:pt>
                <c:pt idx="6">
                  <c:v>60.833333333333336</c:v>
                </c:pt>
                <c:pt idx="7">
                  <c:v>59.176470588235297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740-434D-B426-81EA21EEBD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97560479"/>
        <c:axId val="1498018463"/>
      </c:barChart>
      <c:catAx>
        <c:axId val="149756047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3600" b="1" dirty="0">
                    <a:solidFill>
                      <a:schemeClr val="tx1"/>
                    </a:solidFill>
                  </a:rPr>
                  <a:t>Treatment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en-US"/>
          </a:p>
        </c:txPr>
        <c:crossAx val="1498018463"/>
        <c:crosses val="autoZero"/>
        <c:auto val="1"/>
        <c:lblAlgn val="ctr"/>
        <c:lblOffset val="100"/>
        <c:noMultiLvlLbl val="0"/>
      </c:catAx>
      <c:valAx>
        <c:axId val="1498018463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3600" b="1" baseline="0" dirty="0">
                    <a:solidFill>
                      <a:schemeClr val="tx1"/>
                    </a:solidFill>
                  </a:rPr>
                  <a:t>DSI (%)</a:t>
                </a:r>
                <a:endParaRPr lang="en-US" sz="3600" b="1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7560479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solidFill>
            <a:schemeClr val="tx1"/>
          </a:solidFill>
        </a:ln>
        <a:effectLst/>
        <a:sp3d>
          <a:contourClr>
            <a:schemeClr val="tx1"/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5117854616059423E-2"/>
          <c:y val="2.054787970342643E-2"/>
          <c:w val="0.94831634026668077"/>
          <c:h val="0.8633717447614417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DSI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  <a:sp3d>
              <a:contourClr>
                <a:schemeClr val="tx1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5CC-4624-AF71-DA92E65B7DA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45CC-4624-AF71-DA92E65B7DA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5CC-4624-AF71-DA92E65B7DAB}"/>
              </c:ext>
            </c:extLst>
          </c:dPt>
          <c:dPt>
            <c:idx val="3"/>
            <c:invertIfNegative val="0"/>
            <c:bubble3D val="0"/>
            <c:spPr>
              <a:solidFill>
                <a:srgbClr val="CCCCFF"/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45CC-4624-AF71-DA92E65B7DAB}"/>
              </c:ext>
            </c:extLst>
          </c:dPt>
          <c:dPt>
            <c:idx val="4"/>
            <c:invertIfNegative val="0"/>
            <c:bubble3D val="0"/>
            <c:spPr>
              <a:solidFill>
                <a:srgbClr val="CC66FF"/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45CC-4624-AF71-DA92E65B7DAB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45CC-4624-AF71-DA92E65B7DA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5CC-4624-AF71-DA92E65B7DA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45CC-4624-AF71-DA92E65B7DAB}"/>
                </c:ext>
              </c:extLst>
            </c:dLbl>
            <c:dLbl>
              <c:idx val="2"/>
              <c:layout>
                <c:manualLayout>
                  <c:x val="2.208774015634601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b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45CC-4624-AF71-DA92E65B7DA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b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45CC-4624-AF71-DA92E65B7DAB}"/>
                </c:ext>
              </c:extLst>
            </c:dLbl>
            <c:dLbl>
              <c:idx val="4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8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800" dirty="0"/>
                      <a:t>b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7504982785476218E-2"/>
                      <c:h val="0.10071841246442235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8-45CC-4624-AF71-DA92E65B7DAB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/>
                      <a:t>b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1328-4A64-A6D3-71C79B6F6008}"/>
                </c:ext>
              </c:extLst>
            </c:dLbl>
            <c:dLbl>
              <c:idx val="6"/>
              <c:layout>
                <c:manualLayout>
                  <c:x val="2.7609675195433021E-3"/>
                  <c:y val="-6.624758548416332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8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800"/>
                      <a:t>b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4435235615315741E-2"/>
                      <c:h val="0.10071841246442235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D-1328-4A64-A6D3-71C79B6F6008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b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45CC-4624-AF71-DA92E65B7D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Check</c:v>
                </c:pt>
                <c:pt idx="1">
                  <c:v>Gypsum</c:v>
                </c:pt>
                <c:pt idx="2">
                  <c:v>Wollanstonite</c:v>
                </c:pt>
                <c:pt idx="3">
                  <c:v>Lime</c:v>
                </c:pt>
                <c:pt idx="4">
                  <c:v>Gysum+Bicarb</c:v>
                </c:pt>
                <c:pt idx="5">
                  <c:v>Bicard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72</c:v>
                </c:pt>
                <c:pt idx="1">
                  <c:v>79</c:v>
                </c:pt>
                <c:pt idx="2">
                  <c:v>53</c:v>
                </c:pt>
                <c:pt idx="3">
                  <c:v>45</c:v>
                </c:pt>
                <c:pt idx="4">
                  <c:v>41</c:v>
                </c:pt>
                <c:pt idx="5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CC-4624-AF71-DA92E65B7D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29375183"/>
        <c:axId val="691528767"/>
        <c:axId val="0"/>
      </c:bar3DChart>
      <c:catAx>
        <c:axId val="329375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1528767"/>
        <c:crosses val="autoZero"/>
        <c:auto val="1"/>
        <c:lblAlgn val="ctr"/>
        <c:lblOffset val="100"/>
        <c:noMultiLvlLbl val="0"/>
      </c:catAx>
      <c:valAx>
        <c:axId val="6915287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3751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189546958804068E-2"/>
          <c:y val="5.0222483291346251E-2"/>
          <c:w val="0.91973315835520564"/>
          <c:h val="0.6952746488551337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25C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57150">
                <a:solidFill>
                  <a:schemeClr val="accent2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6</c:v>
                </c:pt>
                <c:pt idx="1">
                  <c:v>6.5</c:v>
                </c:pt>
                <c:pt idx="2">
                  <c:v>7</c:v>
                </c:pt>
                <c:pt idx="3">
                  <c:v>7.5</c:v>
                </c:pt>
                <c:pt idx="4">
                  <c:v>8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99</c:v>
                </c:pt>
                <c:pt idx="1">
                  <c:v>94</c:v>
                </c:pt>
                <c:pt idx="2">
                  <c:v>81</c:v>
                </c:pt>
                <c:pt idx="3">
                  <c:v>69</c:v>
                </c:pt>
                <c:pt idx="4">
                  <c:v>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10-479E-BCAA-598E460C2A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20C</c:v>
                </c:pt>
              </c:strCache>
            </c:strRef>
          </c:tx>
          <c:spPr>
            <a:ln w="5715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57150">
                <a:solidFill>
                  <a:srgbClr val="FFC000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6</c:v>
                </c:pt>
                <c:pt idx="1">
                  <c:v>6.5</c:v>
                </c:pt>
                <c:pt idx="2">
                  <c:v>7</c:v>
                </c:pt>
                <c:pt idx="3">
                  <c:v>7.5</c:v>
                </c:pt>
                <c:pt idx="4">
                  <c:v>8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59</c:v>
                </c:pt>
                <c:pt idx="1">
                  <c:v>67</c:v>
                </c:pt>
                <c:pt idx="2">
                  <c:v>66</c:v>
                </c:pt>
                <c:pt idx="3">
                  <c:v>27</c:v>
                </c:pt>
                <c:pt idx="4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610-479E-BCAA-598E460C2A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15C</c:v>
                </c:pt>
              </c:strCache>
            </c:strRef>
          </c:tx>
          <c:spPr>
            <a:ln w="57150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57150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6</c:v>
                </c:pt>
                <c:pt idx="1">
                  <c:v>6.5</c:v>
                </c:pt>
                <c:pt idx="2">
                  <c:v>7</c:v>
                </c:pt>
                <c:pt idx="3">
                  <c:v>7.5</c:v>
                </c:pt>
                <c:pt idx="4">
                  <c:v>8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9</c:v>
                </c:pt>
                <c:pt idx="1">
                  <c:v>16</c:v>
                </c:pt>
                <c:pt idx="2">
                  <c:v>13</c:v>
                </c:pt>
                <c:pt idx="3">
                  <c:v>11</c:v>
                </c:pt>
                <c:pt idx="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610-479E-BCAA-598E460C2A4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10C</c:v>
                </c:pt>
              </c:strCache>
            </c:strRef>
          </c:tx>
          <c:spPr>
            <a:ln w="57150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57150">
                <a:solidFill>
                  <a:srgbClr val="0070C0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6</c:v>
                </c:pt>
                <c:pt idx="1">
                  <c:v>6.5</c:v>
                </c:pt>
                <c:pt idx="2">
                  <c:v>7</c:v>
                </c:pt>
                <c:pt idx="3">
                  <c:v>7.5</c:v>
                </c:pt>
                <c:pt idx="4">
                  <c:v>8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6</c:v>
                </c:pt>
                <c:pt idx="1">
                  <c:v>3</c:v>
                </c:pt>
                <c:pt idx="2">
                  <c:v>9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610-479E-BCAA-598E460C2A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6947471"/>
        <c:axId val="116948303"/>
      </c:lineChart>
      <c:catAx>
        <c:axId val="1169474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6948303"/>
        <c:crosses val="autoZero"/>
        <c:auto val="1"/>
        <c:lblAlgn val="ctr"/>
        <c:lblOffset val="100"/>
        <c:noMultiLvlLbl val="0"/>
      </c:catAx>
      <c:valAx>
        <c:axId val="1169483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69474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854558941001941"/>
          <c:y val="2.1756296569009344E-2"/>
          <c:w val="0.30599190952231969"/>
          <c:h val="7.64077552967301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x 1,000000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FF66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56CA-4720-98F8-495C45CB6EF9}"/>
              </c:ext>
            </c:extLst>
          </c:dPt>
          <c:dPt>
            <c:idx val="1"/>
            <c:invertIfNegative val="0"/>
            <c:bubble3D val="0"/>
            <c:spPr>
              <a:solidFill>
                <a:srgbClr val="FF9933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56CA-4720-98F8-495C45CB6EF9}"/>
              </c:ext>
            </c:extLst>
          </c:dPt>
          <c:dPt>
            <c:idx val="2"/>
            <c:invertIfNegative val="0"/>
            <c:bubble3D val="0"/>
            <c:spPr>
              <a:solidFill>
                <a:srgbClr val="CC000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56CA-4720-98F8-495C45CB6EF9}"/>
              </c:ext>
            </c:extLst>
          </c:dPt>
          <c:dPt>
            <c:idx val="3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56CA-4720-98F8-495C45CB6EF9}"/>
              </c:ext>
            </c:extLst>
          </c:dPt>
          <c:dPt>
            <c:idx val="4"/>
            <c:invertIfNegative val="0"/>
            <c:bubble3D val="0"/>
            <c:spPr>
              <a:solidFill>
                <a:srgbClr val="00FF0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56CA-4720-98F8-495C45CB6EF9}"/>
              </c:ext>
            </c:extLst>
          </c:dPt>
          <c:dPt>
            <c:idx val="5"/>
            <c:invertIfNegative val="0"/>
            <c:bubble3D val="0"/>
            <c:spPr>
              <a:solidFill>
                <a:srgbClr val="66990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56CA-4720-98F8-495C45CB6EF9}"/>
              </c:ext>
            </c:extLst>
          </c:dPt>
          <c:dPt>
            <c:idx val="6"/>
            <c:invertIfNegative val="0"/>
            <c:bubble3D val="0"/>
            <c:spPr>
              <a:solidFill>
                <a:srgbClr val="00800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D-56CA-4720-98F8-495C45CB6EF9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56CA-4720-98F8-495C45CB6EF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err="1"/>
                      <a:t>abc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56CA-4720-98F8-495C45CB6EF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err="1"/>
                      <a:t>abc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56CA-4720-98F8-495C45CB6EF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c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56CA-4720-98F8-495C45CB6EF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 err="1"/>
                      <a:t>abc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56CA-4720-98F8-495C45CB6EF9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 err="1"/>
                      <a:t>abc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56CA-4720-98F8-495C45CB6EF9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dirty="0"/>
                      <a:t>ab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56CA-4720-98F8-495C45CB6E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Sheet1!$A$2:$A$8</c:f>
              <c:strCache>
                <c:ptCount val="7"/>
                <c:pt idx="0">
                  <c:v>Spring</c:v>
                </c:pt>
                <c:pt idx="1">
                  <c:v>Bare Burndown</c:v>
                </c:pt>
                <c:pt idx="2">
                  <c:v>Daikon Burndown</c:v>
                </c:pt>
                <c:pt idx="3">
                  <c:v>Rye Burndown</c:v>
                </c:pt>
                <c:pt idx="4">
                  <c:v>Bare Harvest</c:v>
                </c:pt>
                <c:pt idx="5">
                  <c:v>DaikonHarvest</c:v>
                </c:pt>
                <c:pt idx="6">
                  <c:v>Rye Harvest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12.8</c:v>
                </c:pt>
                <c:pt idx="1">
                  <c:v>1.9</c:v>
                </c:pt>
                <c:pt idx="2">
                  <c:v>2</c:v>
                </c:pt>
                <c:pt idx="3">
                  <c:v>0.9</c:v>
                </c:pt>
                <c:pt idx="4">
                  <c:v>2.6</c:v>
                </c:pt>
                <c:pt idx="5">
                  <c:v>4.2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56CA-4720-98F8-495C45CB6E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2994944"/>
        <c:axId val="113004928"/>
        <c:axId val="0"/>
      </c:bar3DChart>
      <c:catAx>
        <c:axId val="112994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3004928"/>
        <c:crosses val="autoZero"/>
        <c:auto val="1"/>
        <c:lblAlgn val="ctr"/>
        <c:lblOffset val="100"/>
        <c:noMultiLvlLbl val="0"/>
      </c:catAx>
      <c:valAx>
        <c:axId val="1130049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29949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CA" sz="3200" b="1" baseline="0" dirty="0">
                <a:solidFill>
                  <a:schemeClr val="tx1"/>
                </a:solidFill>
              </a:rPr>
              <a:t>North Battleford, SK</a:t>
            </a:r>
          </a:p>
        </c:rich>
      </c:tx>
      <c:layout>
        <c:manualLayout>
          <c:xMode val="edge"/>
          <c:yMode val="edge"/>
          <c:x val="0.32098881668515172"/>
          <c:y val="1.32276969225641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5230204484993295"/>
          <c:y val="3.246045853811657E-2"/>
          <c:w val="0.82922108719332355"/>
          <c:h val="0.84050030596247682"/>
        </c:manualLayout>
      </c:layout>
      <c:lineChart>
        <c:grouping val="standard"/>
        <c:varyColors val="0"/>
        <c:ser>
          <c:idx val="0"/>
          <c:order val="0"/>
          <c:tx>
            <c:strRef>
              <c:f>Sheet1!$D$89</c:f>
              <c:strCache>
                <c:ptCount val="1"/>
                <c:pt idx="0">
                  <c:v>Grass Standard Lime</c:v>
                </c:pt>
              </c:strCache>
            </c:strRef>
          </c:tx>
          <c:spPr>
            <a:ln w="28575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triangle"/>
            <c:size val="18"/>
            <c:spPr>
              <a:solidFill>
                <a:schemeClr val="bg1">
                  <a:lumMod val="50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</a:ln>
              <a:effectLst/>
            </c:spPr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(Sheet1!$E$89,Sheet1!$G$89,Sheet1!$I$89,Sheet1!$K$89)</c:f>
              <c:numCache>
                <c:formatCode>0.0E+00</c:formatCode>
                <c:ptCount val="4"/>
                <c:pt idx="0">
                  <c:v>122538750</c:v>
                </c:pt>
                <c:pt idx="1">
                  <c:v>29120387.5</c:v>
                </c:pt>
                <c:pt idx="2">
                  <c:v>14055184.604125977</c:v>
                </c:pt>
                <c:pt idx="3">
                  <c:v>13301930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E73E-4ED7-995E-F98ABA2CA46E}"/>
            </c:ext>
          </c:extLst>
        </c:ser>
        <c:ser>
          <c:idx val="1"/>
          <c:order val="1"/>
          <c:tx>
            <c:strRef>
              <c:f>Sheet1!$D$90</c:f>
              <c:strCache>
                <c:ptCount val="1"/>
                <c:pt idx="0">
                  <c:v>Grass 1.5x Hydrated Lime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(Sheet1!$E$90,Sheet1!$G$90,Sheet1!$I$90,Sheet1!$K$90)</c:f>
              <c:numCache>
                <c:formatCode>0.0E+00</c:formatCode>
                <c:ptCount val="4"/>
                <c:pt idx="0">
                  <c:v>105602500</c:v>
                </c:pt>
                <c:pt idx="1">
                  <c:v>24985950</c:v>
                </c:pt>
                <c:pt idx="2">
                  <c:v>12222349.038452148</c:v>
                </c:pt>
                <c:pt idx="3">
                  <c:v>12825722.5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E73E-4ED7-995E-F98ABA2CA46E}"/>
            </c:ext>
          </c:extLst>
        </c:ser>
        <c:ser>
          <c:idx val="2"/>
          <c:order val="2"/>
          <c:tx>
            <c:strRef>
              <c:f>Sheet1!$D$91</c:f>
              <c:strCache>
                <c:ptCount val="1"/>
                <c:pt idx="0">
                  <c:v>Grass Gypsum</c:v>
                </c:pt>
              </c:strCache>
            </c:strRef>
          </c:tx>
          <c:spPr>
            <a:ln w="28575" cap="rnd">
              <a:solidFill>
                <a:srgbClr val="FFFF66"/>
              </a:solidFill>
              <a:prstDash val="dash"/>
              <a:round/>
            </a:ln>
            <a:effectLst/>
          </c:spPr>
          <c:marker>
            <c:symbol val="square"/>
            <c:size val="18"/>
            <c:spPr>
              <a:solidFill>
                <a:srgbClr val="FFFF66"/>
              </a:solidFill>
              <a:ln w="9525">
                <a:solidFill>
                  <a:srgbClr val="FFFF66"/>
                </a:solidFill>
              </a:ln>
              <a:effectLst/>
            </c:spPr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(Sheet1!$E$91,Sheet1!$G$91,Sheet1!$I$91,Sheet1!$K$91)</c:f>
              <c:numCache>
                <c:formatCode>0.0E+00</c:formatCode>
                <c:ptCount val="4"/>
                <c:pt idx="0">
                  <c:v>147046500</c:v>
                </c:pt>
                <c:pt idx="1">
                  <c:v>15053337.5</c:v>
                </c:pt>
                <c:pt idx="2">
                  <c:v>8431808.3796386719</c:v>
                </c:pt>
                <c:pt idx="3">
                  <c:v>7806615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E73E-4ED7-995E-F98ABA2CA46E}"/>
            </c:ext>
          </c:extLst>
        </c:ser>
        <c:ser>
          <c:idx val="3"/>
          <c:order val="3"/>
          <c:tx>
            <c:strRef>
              <c:f>Sheet1!$D$92</c:f>
              <c:strCache>
                <c:ptCount val="1"/>
                <c:pt idx="0">
                  <c:v>Grass Hydrated Lime </c:v>
                </c:pt>
              </c:strCache>
            </c:strRef>
          </c:tx>
          <c:spPr>
            <a:ln w="28575" cap="rnd">
              <a:solidFill>
                <a:srgbClr val="FFFF66"/>
              </a:solidFill>
              <a:round/>
            </a:ln>
            <a:effectLst/>
          </c:spPr>
          <c:marker>
            <c:symbol val="diamond"/>
            <c:size val="18"/>
            <c:spPr>
              <a:solidFill>
                <a:srgbClr val="FFFF99"/>
              </a:solidFill>
              <a:ln w="9525">
                <a:solidFill>
                  <a:srgbClr val="FFFF99"/>
                </a:solidFill>
              </a:ln>
              <a:effectLst/>
            </c:spPr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(Sheet1!$E$92,Sheet1!$G$92,Sheet1!$I$92,Sheet1!$K$92)</c:f>
              <c:numCache>
                <c:formatCode>0.0E+00</c:formatCode>
                <c:ptCount val="4"/>
                <c:pt idx="0">
                  <c:v>122538750</c:v>
                </c:pt>
                <c:pt idx="1">
                  <c:v>29120387.5</c:v>
                </c:pt>
                <c:pt idx="2">
                  <c:v>14055184.604125977</c:v>
                </c:pt>
                <c:pt idx="3">
                  <c:v>13301930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3-E73E-4ED7-995E-F98ABA2CA46E}"/>
            </c:ext>
          </c:extLst>
        </c:ser>
        <c:ser>
          <c:idx val="4"/>
          <c:order val="4"/>
          <c:tx>
            <c:strRef>
              <c:f>Sheet1!$D$93</c:f>
              <c:strCache>
                <c:ptCount val="1"/>
                <c:pt idx="0">
                  <c:v>Grass</c:v>
                </c:pt>
              </c:strCache>
            </c:strRef>
          </c:tx>
          <c:spPr>
            <a:ln w="28575" cap="rnd">
              <a:solidFill>
                <a:srgbClr val="008E40"/>
              </a:solidFill>
              <a:round/>
            </a:ln>
            <a:effectLst/>
          </c:spPr>
          <c:marker>
            <c:symbol val="circle"/>
            <c:size val="18"/>
            <c:spPr>
              <a:solidFill>
                <a:srgbClr val="008E40"/>
              </a:solidFill>
              <a:ln w="9525">
                <a:solidFill>
                  <a:srgbClr val="008E40"/>
                </a:solidFill>
              </a:ln>
              <a:effectLst/>
            </c:spPr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(Sheet1!$E$93,Sheet1!$G$93,Sheet1!$I$93,Sheet1!$K$93)</c:f>
              <c:numCache>
                <c:formatCode>0.0E+00</c:formatCode>
                <c:ptCount val="4"/>
                <c:pt idx="0">
                  <c:v>105602500</c:v>
                </c:pt>
                <c:pt idx="1">
                  <c:v>24985950</c:v>
                </c:pt>
                <c:pt idx="2">
                  <c:v>12222349.038452148</c:v>
                </c:pt>
                <c:pt idx="3">
                  <c:v>12825722.5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4-E73E-4ED7-995E-F98ABA2CA46E}"/>
            </c:ext>
          </c:extLst>
        </c:ser>
        <c:ser>
          <c:idx val="5"/>
          <c:order val="5"/>
          <c:tx>
            <c:strRef>
              <c:f>Sheet1!$D$94</c:f>
              <c:strCache>
                <c:ptCount val="1"/>
                <c:pt idx="0">
                  <c:v>Fallow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18"/>
            <c:spPr>
              <a:solidFill>
                <a:schemeClr val="tx1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(Sheet1!$E$94,Sheet1!$G$94,Sheet1!$I$94,Sheet1!$K$94)</c:f>
              <c:numCache>
                <c:formatCode>0.0E+00</c:formatCode>
                <c:ptCount val="4"/>
                <c:pt idx="0">
                  <c:v>123734250</c:v>
                </c:pt>
                <c:pt idx="1">
                  <c:v>23471650</c:v>
                </c:pt>
                <c:pt idx="2">
                  <c:v>11189907.922241211</c:v>
                </c:pt>
                <c:pt idx="3">
                  <c:v>9167492.5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5-E73E-4ED7-995E-F98ABA2CA46E}"/>
            </c:ext>
          </c:extLst>
        </c:ser>
        <c:ser>
          <c:idx val="6"/>
          <c:order val="6"/>
          <c:tx>
            <c:strRef>
              <c:f>Sheet1!$D$95</c:f>
              <c:strCache>
                <c:ptCount val="1"/>
                <c:pt idx="0">
                  <c:v>Wheat</c:v>
                </c:pt>
              </c:strCache>
            </c:strRef>
          </c:tx>
          <c:spPr>
            <a:ln w="28575" cap="rnd">
              <a:solidFill>
                <a:srgbClr val="92D050"/>
              </a:solidFill>
              <a:prstDash val="sysDash"/>
              <a:round/>
            </a:ln>
            <a:effectLst/>
          </c:spPr>
          <c:marker>
            <c:symbol val="x"/>
            <c:size val="18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(Sheet1!$E$95,Sheet1!$G$95,Sheet1!$I$95,Sheet1!$K$95)</c:f>
              <c:numCache>
                <c:formatCode>0.0E+00</c:formatCode>
                <c:ptCount val="4"/>
                <c:pt idx="0">
                  <c:v>103350975</c:v>
                </c:pt>
                <c:pt idx="1">
                  <c:v>14106900</c:v>
                </c:pt>
                <c:pt idx="2">
                  <c:v>3871448.2227783203</c:v>
                </c:pt>
                <c:pt idx="3">
                  <c:v>4036805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6-E73E-4ED7-995E-F98ABA2CA46E}"/>
            </c:ext>
          </c:extLst>
        </c:ser>
        <c:ser>
          <c:idx val="7"/>
          <c:order val="7"/>
          <c:tx>
            <c:strRef>
              <c:f>Sheet1!$D$96</c:f>
              <c:strCache>
                <c:ptCount val="1"/>
                <c:pt idx="0">
                  <c:v>Solarize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18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(Sheet1!$E$96,Sheet1!$G$96,Sheet1!$I$96,Sheet1!$K$96)</c:f>
              <c:numCache>
                <c:formatCode>0.0E+00</c:formatCode>
                <c:ptCount val="4"/>
                <c:pt idx="0">
                  <c:v>68880725</c:v>
                </c:pt>
                <c:pt idx="1">
                  <c:v>8129400</c:v>
                </c:pt>
                <c:pt idx="2">
                  <c:v>3013899.1832275391</c:v>
                </c:pt>
                <c:pt idx="3">
                  <c:v>3028600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7-E73E-4ED7-995E-F98ABA2CA4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8259448"/>
        <c:axId val="558259768"/>
      </c:lineChart>
      <c:catAx>
        <c:axId val="558259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259768"/>
        <c:crosses val="autoZero"/>
        <c:auto val="1"/>
        <c:lblAlgn val="ctr"/>
        <c:lblOffset val="100"/>
        <c:noMultiLvlLbl val="0"/>
      </c:catAx>
      <c:valAx>
        <c:axId val="558259768"/>
        <c:scaling>
          <c:logBase val="2"/>
          <c:orientation val="minMax"/>
          <c:max val="210000000"/>
          <c:min val="100000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2800" b="1" dirty="0">
                    <a:solidFill>
                      <a:schemeClr val="tx1"/>
                    </a:solidFill>
                  </a:rPr>
                  <a:t>Spore conc.</a:t>
                </a:r>
                <a:r>
                  <a:rPr lang="en-CA" sz="2800" b="1" baseline="0" dirty="0">
                    <a:solidFill>
                      <a:schemeClr val="tx1"/>
                    </a:solidFill>
                  </a:rPr>
                  <a:t> (g</a:t>
                </a:r>
                <a:r>
                  <a:rPr lang="en-CA" sz="2800" b="1" baseline="30000" dirty="0">
                    <a:solidFill>
                      <a:schemeClr val="tx1"/>
                    </a:solidFill>
                  </a:rPr>
                  <a:t>-1</a:t>
                </a:r>
                <a:r>
                  <a:rPr lang="en-CA" sz="2800" b="1" baseline="0" dirty="0">
                    <a:solidFill>
                      <a:schemeClr val="tx1"/>
                    </a:solidFill>
                  </a:rPr>
                  <a:t>)</a:t>
                </a:r>
                <a:endParaRPr lang="en-CA" sz="2800" b="1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6.5321968510953579E-3"/>
              <c:y val="0.2270699088990111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A"/>
            </a:p>
          </c:txPr>
        </c:title>
        <c:numFmt formatCode="#,##0" sourceLinked="0"/>
        <c:majorTickMark val="out"/>
        <c:minorTickMark val="out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259448"/>
        <c:crosses val="autoZero"/>
        <c:crossBetween val="between"/>
        <c:majorUnit val="2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67862939899333219"/>
          <c:y val="0.15248514053994"/>
          <c:w val="0.32137060100666781"/>
          <c:h val="0.1953333310187756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CA" sz="3200" b="1" baseline="0" dirty="0">
                <a:solidFill>
                  <a:schemeClr val="tx1"/>
                </a:solidFill>
              </a:rPr>
              <a:t>North Battleford, SK</a:t>
            </a:r>
          </a:p>
        </c:rich>
      </c:tx>
      <c:layout>
        <c:manualLayout>
          <c:xMode val="edge"/>
          <c:yMode val="edge"/>
          <c:x val="0.32098881668515172"/>
          <c:y val="1.32276969225641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5230204484993295"/>
          <c:y val="3.246045853811657E-2"/>
          <c:w val="0.82922108719332355"/>
          <c:h val="0.84050030596247682"/>
        </c:manualLayout>
      </c:layout>
      <c:lineChart>
        <c:grouping val="standard"/>
        <c:varyColors val="0"/>
        <c:ser>
          <c:idx val="0"/>
          <c:order val="0"/>
          <c:tx>
            <c:strRef>
              <c:f>Sheet1!$D$89</c:f>
              <c:strCache>
                <c:ptCount val="1"/>
                <c:pt idx="0">
                  <c:v>Grass Standard Lime</c:v>
                </c:pt>
              </c:strCache>
            </c:strRef>
          </c:tx>
          <c:spPr>
            <a:ln w="28575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triangle"/>
            <c:size val="18"/>
            <c:spPr>
              <a:solidFill>
                <a:schemeClr val="bg1">
                  <a:lumMod val="50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</a:ln>
              <a:effectLst/>
            </c:spPr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(Sheet1!$E$89,Sheet1!$G$89,Sheet1!$I$89,Sheet1!$K$89)</c:f>
              <c:numCache>
                <c:formatCode>0.0E+00</c:formatCode>
                <c:ptCount val="4"/>
                <c:pt idx="0">
                  <c:v>122538750</c:v>
                </c:pt>
                <c:pt idx="1">
                  <c:v>29120387.5</c:v>
                </c:pt>
                <c:pt idx="2">
                  <c:v>14055184.604125977</c:v>
                </c:pt>
                <c:pt idx="3">
                  <c:v>13301930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E73E-4ED7-995E-F98ABA2CA46E}"/>
            </c:ext>
          </c:extLst>
        </c:ser>
        <c:ser>
          <c:idx val="1"/>
          <c:order val="1"/>
          <c:tx>
            <c:strRef>
              <c:f>Sheet1!$D$90</c:f>
              <c:strCache>
                <c:ptCount val="1"/>
                <c:pt idx="0">
                  <c:v>Grass 1.5x Hydrated Lime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(Sheet1!$E$90,Sheet1!$G$90,Sheet1!$I$90,Sheet1!$K$90)</c:f>
              <c:numCache>
                <c:formatCode>0.0E+00</c:formatCode>
                <c:ptCount val="4"/>
                <c:pt idx="0">
                  <c:v>105602500</c:v>
                </c:pt>
                <c:pt idx="1">
                  <c:v>24985950</c:v>
                </c:pt>
                <c:pt idx="2">
                  <c:v>12222349.038452148</c:v>
                </c:pt>
                <c:pt idx="3">
                  <c:v>12825722.5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E73E-4ED7-995E-F98ABA2CA46E}"/>
            </c:ext>
          </c:extLst>
        </c:ser>
        <c:ser>
          <c:idx val="2"/>
          <c:order val="2"/>
          <c:tx>
            <c:strRef>
              <c:f>Sheet1!$D$91</c:f>
              <c:strCache>
                <c:ptCount val="1"/>
                <c:pt idx="0">
                  <c:v>Grass Gypsum</c:v>
                </c:pt>
              </c:strCache>
            </c:strRef>
          </c:tx>
          <c:spPr>
            <a:ln w="28575" cap="rnd">
              <a:solidFill>
                <a:srgbClr val="FFFF66"/>
              </a:solidFill>
              <a:prstDash val="dash"/>
              <a:round/>
            </a:ln>
            <a:effectLst/>
          </c:spPr>
          <c:marker>
            <c:symbol val="square"/>
            <c:size val="18"/>
            <c:spPr>
              <a:solidFill>
                <a:srgbClr val="FFFF66"/>
              </a:solidFill>
              <a:ln w="9525">
                <a:solidFill>
                  <a:srgbClr val="FFFF66"/>
                </a:solidFill>
              </a:ln>
              <a:effectLst/>
            </c:spPr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(Sheet1!$E$91,Sheet1!$G$91,Sheet1!$I$91,Sheet1!$K$91)</c:f>
              <c:numCache>
                <c:formatCode>0.0E+00</c:formatCode>
                <c:ptCount val="4"/>
                <c:pt idx="0">
                  <c:v>147046500</c:v>
                </c:pt>
                <c:pt idx="1">
                  <c:v>15053337.5</c:v>
                </c:pt>
                <c:pt idx="2">
                  <c:v>8431808.3796386719</c:v>
                </c:pt>
                <c:pt idx="3">
                  <c:v>7806615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E73E-4ED7-995E-F98ABA2CA46E}"/>
            </c:ext>
          </c:extLst>
        </c:ser>
        <c:ser>
          <c:idx val="3"/>
          <c:order val="3"/>
          <c:tx>
            <c:strRef>
              <c:f>Sheet1!$D$92</c:f>
              <c:strCache>
                <c:ptCount val="1"/>
                <c:pt idx="0">
                  <c:v>Grass Hydrated Lime </c:v>
                </c:pt>
              </c:strCache>
            </c:strRef>
          </c:tx>
          <c:spPr>
            <a:ln w="28575" cap="rnd">
              <a:solidFill>
                <a:srgbClr val="FFFF66"/>
              </a:solidFill>
              <a:round/>
            </a:ln>
            <a:effectLst/>
          </c:spPr>
          <c:marker>
            <c:symbol val="diamond"/>
            <c:size val="18"/>
            <c:spPr>
              <a:solidFill>
                <a:srgbClr val="FFFF99"/>
              </a:solidFill>
              <a:ln w="9525">
                <a:solidFill>
                  <a:srgbClr val="FFFF99"/>
                </a:solidFill>
              </a:ln>
              <a:effectLst/>
            </c:spPr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(Sheet1!$E$92,Sheet1!$G$92,Sheet1!$I$92,Sheet1!$K$92)</c:f>
              <c:numCache>
                <c:formatCode>0.0E+00</c:formatCode>
                <c:ptCount val="4"/>
                <c:pt idx="0">
                  <c:v>122538750</c:v>
                </c:pt>
                <c:pt idx="1">
                  <c:v>29120387.5</c:v>
                </c:pt>
                <c:pt idx="2">
                  <c:v>14055184.604125977</c:v>
                </c:pt>
                <c:pt idx="3">
                  <c:v>13301930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3-E73E-4ED7-995E-F98ABA2CA46E}"/>
            </c:ext>
          </c:extLst>
        </c:ser>
        <c:ser>
          <c:idx val="4"/>
          <c:order val="4"/>
          <c:tx>
            <c:strRef>
              <c:f>Sheet1!$D$93</c:f>
              <c:strCache>
                <c:ptCount val="1"/>
                <c:pt idx="0">
                  <c:v>Grass</c:v>
                </c:pt>
              </c:strCache>
            </c:strRef>
          </c:tx>
          <c:spPr>
            <a:ln w="28575" cap="rnd">
              <a:solidFill>
                <a:srgbClr val="008E40"/>
              </a:solidFill>
              <a:round/>
            </a:ln>
            <a:effectLst/>
          </c:spPr>
          <c:marker>
            <c:symbol val="circle"/>
            <c:size val="18"/>
            <c:spPr>
              <a:solidFill>
                <a:srgbClr val="008E40"/>
              </a:solidFill>
              <a:ln w="9525">
                <a:solidFill>
                  <a:srgbClr val="008E40"/>
                </a:solidFill>
              </a:ln>
              <a:effectLst/>
            </c:spPr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(Sheet1!$E$93,Sheet1!$G$93,Sheet1!$I$93,Sheet1!$K$93)</c:f>
              <c:numCache>
                <c:formatCode>0.0E+00</c:formatCode>
                <c:ptCount val="4"/>
                <c:pt idx="0">
                  <c:v>105602500</c:v>
                </c:pt>
                <c:pt idx="1">
                  <c:v>24985950</c:v>
                </c:pt>
                <c:pt idx="2">
                  <c:v>12222349.038452148</c:v>
                </c:pt>
                <c:pt idx="3">
                  <c:v>12825722.5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4-E73E-4ED7-995E-F98ABA2CA46E}"/>
            </c:ext>
          </c:extLst>
        </c:ser>
        <c:ser>
          <c:idx val="5"/>
          <c:order val="5"/>
          <c:tx>
            <c:strRef>
              <c:f>Sheet1!$D$94</c:f>
              <c:strCache>
                <c:ptCount val="1"/>
                <c:pt idx="0">
                  <c:v>Fallow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18"/>
            <c:spPr>
              <a:solidFill>
                <a:schemeClr val="tx1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(Sheet1!$E$94,Sheet1!$G$94,Sheet1!$I$94,Sheet1!$K$94)</c:f>
              <c:numCache>
                <c:formatCode>0.0E+00</c:formatCode>
                <c:ptCount val="4"/>
                <c:pt idx="0">
                  <c:v>123734250</c:v>
                </c:pt>
                <c:pt idx="1">
                  <c:v>23471650</c:v>
                </c:pt>
                <c:pt idx="2">
                  <c:v>11189907.922241211</c:v>
                </c:pt>
                <c:pt idx="3">
                  <c:v>9167492.5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5-E73E-4ED7-995E-F98ABA2CA46E}"/>
            </c:ext>
          </c:extLst>
        </c:ser>
        <c:ser>
          <c:idx val="6"/>
          <c:order val="6"/>
          <c:tx>
            <c:strRef>
              <c:f>Sheet1!$D$95</c:f>
              <c:strCache>
                <c:ptCount val="1"/>
                <c:pt idx="0">
                  <c:v>Wheat</c:v>
                </c:pt>
              </c:strCache>
            </c:strRef>
          </c:tx>
          <c:spPr>
            <a:ln w="28575" cap="rnd">
              <a:solidFill>
                <a:srgbClr val="92D050"/>
              </a:solidFill>
              <a:prstDash val="sysDash"/>
              <a:round/>
            </a:ln>
            <a:effectLst/>
          </c:spPr>
          <c:marker>
            <c:symbol val="x"/>
            <c:size val="18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(Sheet1!$E$95,Sheet1!$G$95,Sheet1!$I$95,Sheet1!$K$95)</c:f>
              <c:numCache>
                <c:formatCode>0.0E+00</c:formatCode>
                <c:ptCount val="4"/>
                <c:pt idx="0">
                  <c:v>103350975</c:v>
                </c:pt>
                <c:pt idx="1">
                  <c:v>14106900</c:v>
                </c:pt>
                <c:pt idx="2">
                  <c:v>3871448.2227783203</c:v>
                </c:pt>
                <c:pt idx="3">
                  <c:v>4036805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6-E73E-4ED7-995E-F98ABA2CA46E}"/>
            </c:ext>
          </c:extLst>
        </c:ser>
        <c:ser>
          <c:idx val="7"/>
          <c:order val="7"/>
          <c:tx>
            <c:strRef>
              <c:f>Sheet1!$D$96</c:f>
              <c:strCache>
                <c:ptCount val="1"/>
                <c:pt idx="0">
                  <c:v>Solarize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18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(Sheet1!$E$96,Sheet1!$G$96,Sheet1!$I$96,Sheet1!$K$96)</c:f>
              <c:numCache>
                <c:formatCode>0.0E+00</c:formatCode>
                <c:ptCount val="4"/>
                <c:pt idx="0">
                  <c:v>68880725</c:v>
                </c:pt>
                <c:pt idx="1">
                  <c:v>8129400</c:v>
                </c:pt>
                <c:pt idx="2">
                  <c:v>3013899.1832275391</c:v>
                </c:pt>
                <c:pt idx="3">
                  <c:v>3028600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7-E73E-4ED7-995E-F98ABA2CA4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8259448"/>
        <c:axId val="558259768"/>
      </c:lineChart>
      <c:catAx>
        <c:axId val="558259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259768"/>
        <c:crosses val="autoZero"/>
        <c:auto val="1"/>
        <c:lblAlgn val="ctr"/>
        <c:lblOffset val="100"/>
        <c:noMultiLvlLbl val="0"/>
      </c:catAx>
      <c:valAx>
        <c:axId val="558259768"/>
        <c:scaling>
          <c:logBase val="2"/>
          <c:orientation val="minMax"/>
          <c:max val="210000000"/>
          <c:min val="100000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2800" b="1" dirty="0">
                    <a:solidFill>
                      <a:schemeClr val="tx1"/>
                    </a:solidFill>
                  </a:rPr>
                  <a:t>Spore conc.</a:t>
                </a:r>
                <a:r>
                  <a:rPr lang="en-CA" sz="2800" b="1" baseline="0" dirty="0">
                    <a:solidFill>
                      <a:schemeClr val="tx1"/>
                    </a:solidFill>
                  </a:rPr>
                  <a:t> (g</a:t>
                </a:r>
                <a:r>
                  <a:rPr lang="en-CA" sz="2800" b="1" baseline="30000" dirty="0">
                    <a:solidFill>
                      <a:schemeClr val="tx1"/>
                    </a:solidFill>
                  </a:rPr>
                  <a:t>-1</a:t>
                </a:r>
                <a:r>
                  <a:rPr lang="en-CA" sz="2800" b="1" baseline="0" dirty="0">
                    <a:solidFill>
                      <a:schemeClr val="tx1"/>
                    </a:solidFill>
                  </a:rPr>
                  <a:t>)</a:t>
                </a:r>
                <a:endParaRPr lang="en-CA" sz="2800" b="1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6.5321968510953579E-3"/>
              <c:y val="0.2270699088990111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A"/>
            </a:p>
          </c:txPr>
        </c:title>
        <c:numFmt formatCode="#,##0" sourceLinked="0"/>
        <c:majorTickMark val="out"/>
        <c:minorTickMark val="out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259448"/>
        <c:crosses val="autoZero"/>
        <c:crossBetween val="between"/>
        <c:majorUnit val="2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67862939899333219"/>
          <c:y val="0.15248514053994"/>
          <c:w val="0.32137060100666781"/>
          <c:h val="0.1953333310187756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13489080016496"/>
          <c:y val="0.15694808215358258"/>
          <c:w val="0.80763984031657365"/>
          <c:h val="0.487826709293169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F66-4792-97B9-D9F0B25E669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F66-4792-97B9-D9F0B25E6691}"/>
              </c:ext>
            </c:extLst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F66-4792-97B9-D9F0B25E6691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F66-4792-97B9-D9F0B25E6691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F66-4792-97B9-D9F0B25E6691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F66-4792-97B9-D9F0B25E6691}"/>
              </c:ext>
            </c:extLst>
          </c:dPt>
          <c:dPt>
            <c:idx val="7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FF66-4792-97B9-D9F0B25E6691}"/>
              </c:ext>
            </c:extLst>
          </c:dPt>
          <c:cat>
            <c:strRef>
              <c:f>Sheet1!$A$2:$A$9</c:f>
              <c:strCache>
                <c:ptCount val="8"/>
                <c:pt idx="0">
                  <c:v>Check</c:v>
                </c:pt>
                <c:pt idx="1">
                  <c:v>Gypsum-L</c:v>
                </c:pt>
                <c:pt idx="2">
                  <c:v>Gypsum-H</c:v>
                </c:pt>
                <c:pt idx="3">
                  <c:v>Pot Bicarbonate-L</c:v>
                </c:pt>
                <c:pt idx="4">
                  <c:v>Pot Bicarbonate-H</c:v>
                </c:pt>
                <c:pt idx="5">
                  <c:v>Combo-L</c:v>
                </c:pt>
                <c:pt idx="6">
                  <c:v>Combo-H</c:v>
                </c:pt>
                <c:pt idx="7">
                  <c:v>Hydrated Lime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95.614379084967325</c:v>
                </c:pt>
                <c:pt idx="1">
                  <c:v>97.111111111111128</c:v>
                </c:pt>
                <c:pt idx="2">
                  <c:v>99.1111111111111</c:v>
                </c:pt>
                <c:pt idx="3">
                  <c:v>72.1113334222578</c:v>
                </c:pt>
                <c:pt idx="4">
                  <c:v>61.313846526264832</c:v>
                </c:pt>
                <c:pt idx="5">
                  <c:v>82.181341719077565</c:v>
                </c:pt>
                <c:pt idx="6">
                  <c:v>60.833333333333336</c:v>
                </c:pt>
                <c:pt idx="7">
                  <c:v>59.176470588235297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FF66-4792-97B9-D9F0B25E66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97560479"/>
        <c:axId val="1498018463"/>
      </c:barChart>
      <c:catAx>
        <c:axId val="149756047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3600" b="1" dirty="0">
                    <a:solidFill>
                      <a:schemeClr val="tx1"/>
                    </a:solidFill>
                  </a:rPr>
                  <a:t>Treatment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en-US"/>
          </a:p>
        </c:txPr>
        <c:crossAx val="1498018463"/>
        <c:crosses val="autoZero"/>
        <c:auto val="1"/>
        <c:lblAlgn val="ctr"/>
        <c:lblOffset val="100"/>
        <c:noMultiLvlLbl val="0"/>
      </c:catAx>
      <c:valAx>
        <c:axId val="1498018463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3600" b="1" baseline="0" dirty="0">
                    <a:solidFill>
                      <a:schemeClr val="tx1"/>
                    </a:solidFill>
                  </a:rPr>
                  <a:t>DSI (%)</a:t>
                </a:r>
                <a:endParaRPr lang="en-US" sz="3600" b="1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7560479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740-434D-B426-81EA21EEBDE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740-434D-B426-81EA21EEBDE1}"/>
              </c:ext>
            </c:extLst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740-434D-B426-81EA21EEBDE1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740-434D-B426-81EA21EEBDE1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740-434D-B426-81EA21EEBDE1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740-434D-B426-81EA21EEBDE1}"/>
              </c:ext>
            </c:extLst>
          </c:dPt>
          <c:dPt>
            <c:idx val="7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8740-434D-B426-81EA21EEBDE1}"/>
              </c:ext>
            </c:extLst>
          </c:dPt>
          <c:cat>
            <c:strRef>
              <c:f>Sheet1!$A$2:$A$9</c:f>
              <c:strCache>
                <c:ptCount val="8"/>
                <c:pt idx="0">
                  <c:v>Check</c:v>
                </c:pt>
                <c:pt idx="1">
                  <c:v>Gypsum-L</c:v>
                </c:pt>
                <c:pt idx="2">
                  <c:v>Gypsum-H</c:v>
                </c:pt>
                <c:pt idx="3">
                  <c:v>Pot Bicarbonate-L</c:v>
                </c:pt>
                <c:pt idx="4">
                  <c:v>Pot Bicarbonate-H</c:v>
                </c:pt>
                <c:pt idx="5">
                  <c:v>Combo-L</c:v>
                </c:pt>
                <c:pt idx="6">
                  <c:v>Combo-H</c:v>
                </c:pt>
                <c:pt idx="7">
                  <c:v>Hydrated Lime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95.614379084967325</c:v>
                </c:pt>
                <c:pt idx="1">
                  <c:v>97.111111111111128</c:v>
                </c:pt>
                <c:pt idx="2">
                  <c:v>99.1111111111111</c:v>
                </c:pt>
                <c:pt idx="3">
                  <c:v>72.1113334222578</c:v>
                </c:pt>
                <c:pt idx="4">
                  <c:v>61.313846526264832</c:v>
                </c:pt>
                <c:pt idx="5">
                  <c:v>82.181341719077565</c:v>
                </c:pt>
                <c:pt idx="6">
                  <c:v>60.833333333333336</c:v>
                </c:pt>
                <c:pt idx="7">
                  <c:v>59.176470588235297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740-434D-B426-81EA21EEBD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97560479"/>
        <c:axId val="1498018463"/>
      </c:barChart>
      <c:catAx>
        <c:axId val="149756047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3600" b="1" dirty="0">
                    <a:solidFill>
                      <a:schemeClr val="tx1"/>
                    </a:solidFill>
                  </a:rPr>
                  <a:t>Treatment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en-US"/>
          </a:p>
        </c:txPr>
        <c:crossAx val="1498018463"/>
        <c:crosses val="autoZero"/>
        <c:auto val="1"/>
        <c:lblAlgn val="ctr"/>
        <c:lblOffset val="100"/>
        <c:noMultiLvlLbl val="0"/>
      </c:catAx>
      <c:valAx>
        <c:axId val="1498018463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3600" b="1" baseline="0" dirty="0">
                    <a:solidFill>
                      <a:schemeClr val="tx1"/>
                    </a:solidFill>
                  </a:rPr>
                  <a:t>DSI (%)</a:t>
                </a:r>
                <a:endParaRPr lang="en-US" sz="3600" b="1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7560479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solidFill>
            <a:schemeClr val="tx1"/>
          </a:solidFill>
        </a:ln>
        <a:effectLst/>
        <a:sp3d>
          <a:contourClr>
            <a:schemeClr val="tx1"/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5117854616059423E-2"/>
          <c:y val="2.054787970342643E-2"/>
          <c:w val="0.94831634026668077"/>
          <c:h val="0.8633717447614417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DSI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  <a:sp3d>
              <a:contourClr>
                <a:schemeClr val="tx1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5CC-4624-AF71-DA92E65B7DA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45CC-4624-AF71-DA92E65B7DAB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5CC-4624-AF71-DA92E65B7DAB}"/>
              </c:ext>
            </c:extLst>
          </c:dPt>
          <c:dPt>
            <c:idx val="3"/>
            <c:invertIfNegative val="0"/>
            <c:bubble3D val="0"/>
            <c:spPr>
              <a:solidFill>
                <a:srgbClr val="CCCCFF"/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45CC-4624-AF71-DA92E65B7DAB}"/>
              </c:ext>
            </c:extLst>
          </c:dPt>
          <c:dPt>
            <c:idx val="4"/>
            <c:invertIfNegative val="0"/>
            <c:bubble3D val="0"/>
            <c:spPr>
              <a:solidFill>
                <a:srgbClr val="CC66FF"/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45CC-4624-AF71-DA92E65B7DAB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45CC-4624-AF71-DA92E65B7DA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b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5CC-4624-AF71-DA92E65B7DA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45CC-4624-AF71-DA92E65B7DAB}"/>
                </c:ext>
              </c:extLst>
            </c:dLbl>
            <c:dLbl>
              <c:idx val="2"/>
              <c:layout>
                <c:manualLayout>
                  <c:x val="2.208774015634601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45CC-4624-AF71-DA92E65B7DA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b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45CC-4624-AF71-DA92E65B7DAB}"/>
                </c:ext>
              </c:extLst>
            </c:dLbl>
            <c:dLbl>
              <c:idx val="4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8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800" dirty="0"/>
                      <a:t>b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7504982785476218E-2"/>
                      <c:h val="0.10071841246442235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8-45CC-4624-AF71-DA92E65B7DAB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/>
                      <a:t>b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1328-4A64-A6D3-71C79B6F6008}"/>
                </c:ext>
              </c:extLst>
            </c:dLbl>
            <c:dLbl>
              <c:idx val="6"/>
              <c:layout>
                <c:manualLayout>
                  <c:x val="2.7609675195433021E-3"/>
                  <c:y val="-6.624758548416332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8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800"/>
                      <a:t>b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4435235615315741E-2"/>
                      <c:h val="0.10071841246442235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D-1328-4A64-A6D3-71C79B6F6008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b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45CC-4624-AF71-DA92E65B7D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Check</c:v>
                </c:pt>
                <c:pt idx="1">
                  <c:v>BioCeres</c:v>
                </c:pt>
                <c:pt idx="2">
                  <c:v>Botanigard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7.8</c:v>
                </c:pt>
                <c:pt idx="1">
                  <c:v>15.4</c:v>
                </c:pt>
                <c:pt idx="2">
                  <c:v>17.100000000000001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CC-4624-AF71-DA92E65B7D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29375183"/>
        <c:axId val="691528767"/>
        <c:axId val="0"/>
      </c:bar3DChart>
      <c:catAx>
        <c:axId val="329375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1528767"/>
        <c:crosses val="autoZero"/>
        <c:auto val="1"/>
        <c:lblAlgn val="ctr"/>
        <c:lblOffset val="100"/>
        <c:noMultiLvlLbl val="0"/>
      </c:catAx>
      <c:valAx>
        <c:axId val="6915287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3751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13489080016496"/>
          <c:y val="0.15694808215358258"/>
          <c:w val="0.80763984031657365"/>
          <c:h val="0.487826709293169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F66-4792-97B9-D9F0B25E669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F66-4792-97B9-D9F0B25E6691}"/>
              </c:ext>
            </c:extLst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F66-4792-97B9-D9F0B25E6691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F66-4792-97B9-D9F0B25E6691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F66-4792-97B9-D9F0B25E6691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F66-4792-97B9-D9F0B25E6691}"/>
              </c:ext>
            </c:extLst>
          </c:dPt>
          <c:dPt>
            <c:idx val="7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FF66-4792-97B9-D9F0B25E6691}"/>
              </c:ext>
            </c:extLst>
          </c:dPt>
          <c:cat>
            <c:strRef>
              <c:f>Sheet1!$A$2:$A$9</c:f>
              <c:strCache>
                <c:ptCount val="8"/>
                <c:pt idx="0">
                  <c:v>Check</c:v>
                </c:pt>
                <c:pt idx="1">
                  <c:v>Gypsum-L</c:v>
                </c:pt>
                <c:pt idx="2">
                  <c:v>Gypsum-H</c:v>
                </c:pt>
                <c:pt idx="3">
                  <c:v>Pot Bicarbonate-L</c:v>
                </c:pt>
                <c:pt idx="4">
                  <c:v>Pot Bicarbonate-H</c:v>
                </c:pt>
                <c:pt idx="5">
                  <c:v>Combo-L</c:v>
                </c:pt>
                <c:pt idx="6">
                  <c:v>Combo-H</c:v>
                </c:pt>
                <c:pt idx="7">
                  <c:v>Hydrated Lime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95.614379084967325</c:v>
                </c:pt>
                <c:pt idx="1">
                  <c:v>97.111111111111128</c:v>
                </c:pt>
                <c:pt idx="2">
                  <c:v>99.1111111111111</c:v>
                </c:pt>
                <c:pt idx="3">
                  <c:v>72.1113334222578</c:v>
                </c:pt>
                <c:pt idx="4">
                  <c:v>61.313846526264832</c:v>
                </c:pt>
                <c:pt idx="5">
                  <c:v>82.181341719077565</c:v>
                </c:pt>
                <c:pt idx="6">
                  <c:v>60.833333333333336</c:v>
                </c:pt>
                <c:pt idx="7">
                  <c:v>59.176470588235297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FF66-4792-97B9-D9F0B25E66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97560479"/>
        <c:axId val="1498018463"/>
      </c:barChart>
      <c:catAx>
        <c:axId val="149756047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3600" b="1" dirty="0">
                    <a:solidFill>
                      <a:schemeClr val="tx1"/>
                    </a:solidFill>
                  </a:rPr>
                  <a:t>Treatment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en-US"/>
          </a:p>
        </c:txPr>
        <c:crossAx val="1498018463"/>
        <c:crosses val="autoZero"/>
        <c:auto val="1"/>
        <c:lblAlgn val="ctr"/>
        <c:lblOffset val="100"/>
        <c:noMultiLvlLbl val="0"/>
      </c:catAx>
      <c:valAx>
        <c:axId val="1498018463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3600" b="1" baseline="0" dirty="0">
                    <a:solidFill>
                      <a:schemeClr val="tx1"/>
                    </a:solidFill>
                  </a:rPr>
                  <a:t>DSI (%)</a:t>
                </a:r>
                <a:endParaRPr lang="en-US" sz="3600" b="1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7560479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740-434D-B426-81EA21EEBDE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740-434D-B426-81EA21EEBDE1}"/>
              </c:ext>
            </c:extLst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740-434D-B426-81EA21EEBDE1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740-434D-B426-81EA21EEBDE1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740-434D-B426-81EA21EEBDE1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740-434D-B426-81EA21EEBDE1}"/>
              </c:ext>
            </c:extLst>
          </c:dPt>
          <c:dPt>
            <c:idx val="7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8740-434D-B426-81EA21EEBDE1}"/>
              </c:ext>
            </c:extLst>
          </c:dPt>
          <c:cat>
            <c:strRef>
              <c:f>Sheet1!$A$2:$A$9</c:f>
              <c:strCache>
                <c:ptCount val="8"/>
                <c:pt idx="0">
                  <c:v>Check</c:v>
                </c:pt>
                <c:pt idx="1">
                  <c:v>Gypsum-L</c:v>
                </c:pt>
                <c:pt idx="2">
                  <c:v>Gypsum-H</c:v>
                </c:pt>
                <c:pt idx="3">
                  <c:v>Pot Bicarbonate-L</c:v>
                </c:pt>
                <c:pt idx="4">
                  <c:v>Pot Bicarbonate-H</c:v>
                </c:pt>
                <c:pt idx="5">
                  <c:v>Combo-L</c:v>
                </c:pt>
                <c:pt idx="6">
                  <c:v>Combo-H</c:v>
                </c:pt>
                <c:pt idx="7">
                  <c:v>Hydrated Lime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95.614379084967325</c:v>
                </c:pt>
                <c:pt idx="1">
                  <c:v>97.111111111111128</c:v>
                </c:pt>
                <c:pt idx="2">
                  <c:v>99.1111111111111</c:v>
                </c:pt>
                <c:pt idx="3">
                  <c:v>72.1113334222578</c:v>
                </c:pt>
                <c:pt idx="4">
                  <c:v>61.313846526264832</c:v>
                </c:pt>
                <c:pt idx="5">
                  <c:v>82.181341719077565</c:v>
                </c:pt>
                <c:pt idx="6">
                  <c:v>60.833333333333336</c:v>
                </c:pt>
                <c:pt idx="7">
                  <c:v>59.176470588235297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740-434D-B426-81EA21EEBD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97560479"/>
        <c:axId val="1498018463"/>
      </c:barChart>
      <c:catAx>
        <c:axId val="149756047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3600" b="1" dirty="0">
                    <a:solidFill>
                      <a:schemeClr val="tx1"/>
                    </a:solidFill>
                  </a:rPr>
                  <a:t>Treatment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en-US"/>
          </a:p>
        </c:txPr>
        <c:crossAx val="1498018463"/>
        <c:crosses val="autoZero"/>
        <c:auto val="1"/>
        <c:lblAlgn val="ctr"/>
        <c:lblOffset val="100"/>
        <c:noMultiLvlLbl val="0"/>
      </c:catAx>
      <c:valAx>
        <c:axId val="1498018463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3600" b="1" baseline="0" dirty="0">
                    <a:solidFill>
                      <a:schemeClr val="tx1"/>
                    </a:solidFill>
                  </a:rPr>
                  <a:t>DSI (%)</a:t>
                </a:r>
                <a:endParaRPr lang="en-US" sz="3600" b="1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7560479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solidFill>
            <a:schemeClr val="tx1"/>
          </a:solidFill>
        </a:ln>
        <a:effectLst/>
        <a:sp3d>
          <a:contourClr>
            <a:schemeClr val="tx1"/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5117854616059423E-2"/>
          <c:y val="2.054787970342643E-2"/>
          <c:w val="0.94831634026668077"/>
          <c:h val="0.8633717447614417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DSI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  <a:sp3d>
              <a:contourClr>
                <a:schemeClr val="tx1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5CC-4624-AF71-DA92E65B7DA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45CC-4624-AF71-DA92E65B7DA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5CC-4624-AF71-DA92E65B7DAB}"/>
              </c:ext>
            </c:extLst>
          </c:dPt>
          <c:dPt>
            <c:idx val="3"/>
            <c:invertIfNegative val="0"/>
            <c:bubble3D val="0"/>
            <c:spPr>
              <a:solidFill>
                <a:srgbClr val="CCCCFF"/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45CC-4624-AF71-DA92E65B7DAB}"/>
              </c:ext>
            </c:extLst>
          </c:dPt>
          <c:dPt>
            <c:idx val="4"/>
            <c:invertIfNegative val="0"/>
            <c:bubble3D val="0"/>
            <c:spPr>
              <a:solidFill>
                <a:srgbClr val="CC66FF"/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45CC-4624-AF71-DA92E65B7DAB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45CC-4624-AF71-DA92E65B7DA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5CC-4624-AF71-DA92E65B7DA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45CC-4624-AF71-DA92E65B7DAB}"/>
                </c:ext>
              </c:extLst>
            </c:dLbl>
            <c:dLbl>
              <c:idx val="2"/>
              <c:layout>
                <c:manualLayout>
                  <c:x val="2.208774015634601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b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45CC-4624-AF71-DA92E65B7DA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b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45CC-4624-AF71-DA92E65B7DAB}"/>
                </c:ext>
              </c:extLst>
            </c:dLbl>
            <c:dLbl>
              <c:idx val="4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8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800" dirty="0"/>
                      <a:t>b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7504982785476218E-2"/>
                      <c:h val="0.10071841246442235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8-45CC-4624-AF71-DA92E65B7DAB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/>
                      <a:t>b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1328-4A64-A6D3-71C79B6F6008}"/>
                </c:ext>
              </c:extLst>
            </c:dLbl>
            <c:dLbl>
              <c:idx val="6"/>
              <c:layout>
                <c:manualLayout>
                  <c:x val="2.7609675195433021E-3"/>
                  <c:y val="-6.624758548416332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8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800"/>
                      <a:t>b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4435235615315741E-2"/>
                      <c:h val="0.10071841246442235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D-1328-4A64-A6D3-71C79B6F6008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b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45CC-4624-AF71-DA92E65B7D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Check</c:v>
                </c:pt>
                <c:pt idx="1">
                  <c:v>Gypsum</c:v>
                </c:pt>
                <c:pt idx="2">
                  <c:v>Wollanstonite</c:v>
                </c:pt>
                <c:pt idx="3">
                  <c:v>Lime</c:v>
                </c:pt>
                <c:pt idx="4">
                  <c:v>Gysum+Bicarb</c:v>
                </c:pt>
                <c:pt idx="5">
                  <c:v>Bicard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72</c:v>
                </c:pt>
                <c:pt idx="1">
                  <c:v>79</c:v>
                </c:pt>
                <c:pt idx="2">
                  <c:v>53</c:v>
                </c:pt>
                <c:pt idx="3">
                  <c:v>45</c:v>
                </c:pt>
                <c:pt idx="4">
                  <c:v>41</c:v>
                </c:pt>
                <c:pt idx="5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CC-4624-AF71-DA92E65B7D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29375183"/>
        <c:axId val="691528767"/>
        <c:axId val="0"/>
      </c:bar3DChart>
      <c:catAx>
        <c:axId val="329375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1528767"/>
        <c:crosses val="autoZero"/>
        <c:auto val="1"/>
        <c:lblAlgn val="ctr"/>
        <c:lblOffset val="100"/>
        <c:noMultiLvlLbl val="0"/>
      </c:catAx>
      <c:valAx>
        <c:axId val="6915287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3751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CA" sz="3200" b="1" baseline="0" dirty="0">
                <a:solidFill>
                  <a:schemeClr val="tx1"/>
                </a:solidFill>
              </a:rPr>
              <a:t>North Battleford, SK</a:t>
            </a:r>
          </a:p>
        </c:rich>
      </c:tx>
      <c:layout>
        <c:manualLayout>
          <c:xMode val="edge"/>
          <c:yMode val="edge"/>
          <c:x val="0.32098881668515172"/>
          <c:y val="1.32276969225641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5230204484993295"/>
          <c:y val="3.246045853811657E-2"/>
          <c:w val="0.82922108719332355"/>
          <c:h val="0.84050030596247682"/>
        </c:manualLayout>
      </c:layout>
      <c:lineChart>
        <c:grouping val="standard"/>
        <c:varyColors val="0"/>
        <c:ser>
          <c:idx val="0"/>
          <c:order val="0"/>
          <c:tx>
            <c:strRef>
              <c:f>Sheet1!$D$89</c:f>
              <c:strCache>
                <c:ptCount val="1"/>
                <c:pt idx="0">
                  <c:v>Grass Standard Lime</c:v>
                </c:pt>
              </c:strCache>
            </c:strRef>
          </c:tx>
          <c:spPr>
            <a:ln w="28575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triangle"/>
            <c:size val="18"/>
            <c:spPr>
              <a:solidFill>
                <a:schemeClr val="bg1">
                  <a:lumMod val="50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</a:ln>
              <a:effectLst/>
            </c:spPr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(Sheet1!$E$89,Sheet1!$G$89,Sheet1!$I$89,Sheet1!$K$89)</c:f>
              <c:numCache>
                <c:formatCode>0.0E+00</c:formatCode>
                <c:ptCount val="4"/>
                <c:pt idx="0">
                  <c:v>122538750</c:v>
                </c:pt>
                <c:pt idx="1">
                  <c:v>29120387.5</c:v>
                </c:pt>
                <c:pt idx="2">
                  <c:v>14055184.604125977</c:v>
                </c:pt>
                <c:pt idx="3">
                  <c:v>13301930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E73E-4ED7-995E-F98ABA2CA46E}"/>
            </c:ext>
          </c:extLst>
        </c:ser>
        <c:ser>
          <c:idx val="1"/>
          <c:order val="1"/>
          <c:tx>
            <c:strRef>
              <c:f>Sheet1!$D$90</c:f>
              <c:strCache>
                <c:ptCount val="1"/>
                <c:pt idx="0">
                  <c:v>Grass 1.5x Hydrated Lime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(Sheet1!$E$90,Sheet1!$G$90,Sheet1!$I$90,Sheet1!$K$90)</c:f>
              <c:numCache>
                <c:formatCode>0.0E+00</c:formatCode>
                <c:ptCount val="4"/>
                <c:pt idx="0">
                  <c:v>105602500</c:v>
                </c:pt>
                <c:pt idx="1">
                  <c:v>24985950</c:v>
                </c:pt>
                <c:pt idx="2">
                  <c:v>12222349.038452148</c:v>
                </c:pt>
                <c:pt idx="3">
                  <c:v>12825722.5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E73E-4ED7-995E-F98ABA2CA46E}"/>
            </c:ext>
          </c:extLst>
        </c:ser>
        <c:ser>
          <c:idx val="2"/>
          <c:order val="2"/>
          <c:tx>
            <c:strRef>
              <c:f>Sheet1!$D$91</c:f>
              <c:strCache>
                <c:ptCount val="1"/>
                <c:pt idx="0">
                  <c:v>Grass Gypsum</c:v>
                </c:pt>
              </c:strCache>
            </c:strRef>
          </c:tx>
          <c:spPr>
            <a:ln w="28575" cap="rnd">
              <a:solidFill>
                <a:srgbClr val="FFFF66"/>
              </a:solidFill>
              <a:prstDash val="dash"/>
              <a:round/>
            </a:ln>
            <a:effectLst/>
          </c:spPr>
          <c:marker>
            <c:symbol val="square"/>
            <c:size val="18"/>
            <c:spPr>
              <a:solidFill>
                <a:srgbClr val="FFFF66"/>
              </a:solidFill>
              <a:ln w="9525">
                <a:solidFill>
                  <a:srgbClr val="FFFF66"/>
                </a:solidFill>
              </a:ln>
              <a:effectLst/>
            </c:spPr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(Sheet1!$E$91,Sheet1!$G$91,Sheet1!$I$91,Sheet1!$K$91)</c:f>
              <c:numCache>
                <c:formatCode>0.0E+00</c:formatCode>
                <c:ptCount val="4"/>
                <c:pt idx="0">
                  <c:v>147046500</c:v>
                </c:pt>
                <c:pt idx="1">
                  <c:v>15053337.5</c:v>
                </c:pt>
                <c:pt idx="2">
                  <c:v>8431808.3796386719</c:v>
                </c:pt>
                <c:pt idx="3">
                  <c:v>7806615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E73E-4ED7-995E-F98ABA2CA46E}"/>
            </c:ext>
          </c:extLst>
        </c:ser>
        <c:ser>
          <c:idx val="3"/>
          <c:order val="3"/>
          <c:tx>
            <c:strRef>
              <c:f>Sheet1!$D$92</c:f>
              <c:strCache>
                <c:ptCount val="1"/>
                <c:pt idx="0">
                  <c:v>Grass Hydrated Lime </c:v>
                </c:pt>
              </c:strCache>
            </c:strRef>
          </c:tx>
          <c:spPr>
            <a:ln w="28575" cap="rnd">
              <a:solidFill>
                <a:srgbClr val="FFFF66"/>
              </a:solidFill>
              <a:round/>
            </a:ln>
            <a:effectLst/>
          </c:spPr>
          <c:marker>
            <c:symbol val="diamond"/>
            <c:size val="18"/>
            <c:spPr>
              <a:solidFill>
                <a:srgbClr val="FFFF99"/>
              </a:solidFill>
              <a:ln w="9525">
                <a:solidFill>
                  <a:srgbClr val="FFFF99"/>
                </a:solidFill>
              </a:ln>
              <a:effectLst/>
            </c:spPr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(Sheet1!$E$92,Sheet1!$G$92,Sheet1!$I$92,Sheet1!$K$92)</c:f>
              <c:numCache>
                <c:formatCode>0.0E+00</c:formatCode>
                <c:ptCount val="4"/>
                <c:pt idx="0">
                  <c:v>122538750</c:v>
                </c:pt>
                <c:pt idx="1">
                  <c:v>29120387.5</c:v>
                </c:pt>
                <c:pt idx="2">
                  <c:v>14055184.604125977</c:v>
                </c:pt>
                <c:pt idx="3">
                  <c:v>13301930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3-E73E-4ED7-995E-F98ABA2CA46E}"/>
            </c:ext>
          </c:extLst>
        </c:ser>
        <c:ser>
          <c:idx val="4"/>
          <c:order val="4"/>
          <c:tx>
            <c:strRef>
              <c:f>Sheet1!$D$93</c:f>
              <c:strCache>
                <c:ptCount val="1"/>
                <c:pt idx="0">
                  <c:v>Grass</c:v>
                </c:pt>
              </c:strCache>
            </c:strRef>
          </c:tx>
          <c:spPr>
            <a:ln w="28575" cap="rnd">
              <a:solidFill>
                <a:srgbClr val="008E40"/>
              </a:solidFill>
              <a:round/>
            </a:ln>
            <a:effectLst/>
          </c:spPr>
          <c:marker>
            <c:symbol val="circle"/>
            <c:size val="18"/>
            <c:spPr>
              <a:solidFill>
                <a:srgbClr val="008E40"/>
              </a:solidFill>
              <a:ln w="9525">
                <a:solidFill>
                  <a:srgbClr val="008E40"/>
                </a:solidFill>
              </a:ln>
              <a:effectLst/>
            </c:spPr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(Sheet1!$E$93,Sheet1!$G$93,Sheet1!$I$93,Sheet1!$K$93)</c:f>
              <c:numCache>
                <c:formatCode>0.0E+00</c:formatCode>
                <c:ptCount val="4"/>
                <c:pt idx="0">
                  <c:v>105602500</c:v>
                </c:pt>
                <c:pt idx="1">
                  <c:v>24985950</c:v>
                </c:pt>
                <c:pt idx="2">
                  <c:v>12222349.038452148</c:v>
                </c:pt>
                <c:pt idx="3">
                  <c:v>12825722.5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4-E73E-4ED7-995E-F98ABA2CA46E}"/>
            </c:ext>
          </c:extLst>
        </c:ser>
        <c:ser>
          <c:idx val="5"/>
          <c:order val="5"/>
          <c:tx>
            <c:strRef>
              <c:f>Sheet1!$D$94</c:f>
              <c:strCache>
                <c:ptCount val="1"/>
                <c:pt idx="0">
                  <c:v>Fallow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18"/>
            <c:spPr>
              <a:solidFill>
                <a:schemeClr val="tx1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(Sheet1!$E$94,Sheet1!$G$94,Sheet1!$I$94,Sheet1!$K$94)</c:f>
              <c:numCache>
                <c:formatCode>0.0E+00</c:formatCode>
                <c:ptCount val="4"/>
                <c:pt idx="0">
                  <c:v>123734250</c:v>
                </c:pt>
                <c:pt idx="1">
                  <c:v>23471650</c:v>
                </c:pt>
                <c:pt idx="2">
                  <c:v>11189907.922241211</c:v>
                </c:pt>
                <c:pt idx="3">
                  <c:v>9167492.5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5-E73E-4ED7-995E-F98ABA2CA46E}"/>
            </c:ext>
          </c:extLst>
        </c:ser>
        <c:ser>
          <c:idx val="6"/>
          <c:order val="6"/>
          <c:tx>
            <c:strRef>
              <c:f>Sheet1!$D$95</c:f>
              <c:strCache>
                <c:ptCount val="1"/>
                <c:pt idx="0">
                  <c:v>Wheat</c:v>
                </c:pt>
              </c:strCache>
            </c:strRef>
          </c:tx>
          <c:spPr>
            <a:ln w="28575" cap="rnd">
              <a:solidFill>
                <a:srgbClr val="92D050"/>
              </a:solidFill>
              <a:prstDash val="sysDash"/>
              <a:round/>
            </a:ln>
            <a:effectLst/>
          </c:spPr>
          <c:marker>
            <c:symbol val="x"/>
            <c:size val="18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(Sheet1!$E$95,Sheet1!$G$95,Sheet1!$I$95,Sheet1!$K$95)</c:f>
              <c:numCache>
                <c:formatCode>0.0E+00</c:formatCode>
                <c:ptCount val="4"/>
                <c:pt idx="0">
                  <c:v>103350975</c:v>
                </c:pt>
                <c:pt idx="1">
                  <c:v>14106900</c:v>
                </c:pt>
                <c:pt idx="2">
                  <c:v>3871448.2227783203</c:v>
                </c:pt>
                <c:pt idx="3">
                  <c:v>4036805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6-E73E-4ED7-995E-F98ABA2CA46E}"/>
            </c:ext>
          </c:extLst>
        </c:ser>
        <c:ser>
          <c:idx val="7"/>
          <c:order val="7"/>
          <c:tx>
            <c:strRef>
              <c:f>Sheet1!$D$96</c:f>
              <c:strCache>
                <c:ptCount val="1"/>
                <c:pt idx="0">
                  <c:v>Solarize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18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cat>
            <c:strRef>
              <c:f>(Sheet1!$E$88,Sheet1!$G$88,Sheet1!$I$88,Sheet1!$K$88)</c:f>
              <c:strCache>
                <c:ptCount val="4"/>
                <c:pt idx="0">
                  <c:v> May 2019</c:v>
                </c:pt>
                <c:pt idx="1">
                  <c:v> July 2020</c:v>
                </c:pt>
                <c:pt idx="2">
                  <c:v> Oct 2021</c:v>
                </c:pt>
                <c:pt idx="3">
                  <c:v>  Oct 2022</c:v>
                </c:pt>
              </c:strCache>
              <c:extLst/>
            </c:strRef>
          </c:cat>
          <c:val>
            <c:numRef>
              <c:f>(Sheet1!$E$96,Sheet1!$G$96,Sheet1!$I$96,Sheet1!$K$96)</c:f>
              <c:numCache>
                <c:formatCode>0.0E+00</c:formatCode>
                <c:ptCount val="4"/>
                <c:pt idx="0">
                  <c:v>68880725</c:v>
                </c:pt>
                <c:pt idx="1">
                  <c:v>8129400</c:v>
                </c:pt>
                <c:pt idx="2">
                  <c:v>3013899.1832275391</c:v>
                </c:pt>
                <c:pt idx="3">
                  <c:v>3028600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7-E73E-4ED7-995E-F98ABA2CA4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8259448"/>
        <c:axId val="558259768"/>
      </c:lineChart>
      <c:catAx>
        <c:axId val="558259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259768"/>
        <c:crosses val="autoZero"/>
        <c:auto val="1"/>
        <c:lblAlgn val="ctr"/>
        <c:lblOffset val="100"/>
        <c:noMultiLvlLbl val="0"/>
      </c:catAx>
      <c:valAx>
        <c:axId val="558259768"/>
        <c:scaling>
          <c:logBase val="2"/>
          <c:orientation val="minMax"/>
          <c:max val="210000000"/>
          <c:min val="100000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2800" b="1" dirty="0">
                    <a:solidFill>
                      <a:schemeClr val="tx1"/>
                    </a:solidFill>
                  </a:rPr>
                  <a:t>Spore conc.</a:t>
                </a:r>
                <a:r>
                  <a:rPr lang="en-CA" sz="2800" b="1" baseline="0" dirty="0">
                    <a:solidFill>
                      <a:schemeClr val="tx1"/>
                    </a:solidFill>
                  </a:rPr>
                  <a:t> (g</a:t>
                </a:r>
                <a:r>
                  <a:rPr lang="en-CA" sz="2800" b="1" baseline="30000" dirty="0">
                    <a:solidFill>
                      <a:schemeClr val="tx1"/>
                    </a:solidFill>
                  </a:rPr>
                  <a:t>-1</a:t>
                </a:r>
                <a:r>
                  <a:rPr lang="en-CA" sz="2800" b="1" baseline="0" dirty="0">
                    <a:solidFill>
                      <a:schemeClr val="tx1"/>
                    </a:solidFill>
                  </a:rPr>
                  <a:t>)</a:t>
                </a:r>
                <a:endParaRPr lang="en-CA" sz="2800" b="1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6.5321968510953579E-3"/>
              <c:y val="0.2270699088990111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A"/>
            </a:p>
          </c:txPr>
        </c:title>
        <c:numFmt formatCode="#,##0" sourceLinked="0"/>
        <c:majorTickMark val="out"/>
        <c:minorTickMark val="out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259448"/>
        <c:crosses val="autoZero"/>
        <c:crossBetween val="between"/>
        <c:majorUnit val="2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67862939899333219"/>
          <c:y val="0.15248514053994"/>
          <c:w val="0.32137060100666781"/>
          <c:h val="0.1953333310187756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x 1,000000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FF66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56CA-4720-98F8-495C45CB6EF9}"/>
              </c:ext>
            </c:extLst>
          </c:dPt>
          <c:dPt>
            <c:idx val="1"/>
            <c:invertIfNegative val="0"/>
            <c:bubble3D val="0"/>
            <c:spPr>
              <a:solidFill>
                <a:srgbClr val="FF9933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56CA-4720-98F8-495C45CB6EF9}"/>
              </c:ext>
            </c:extLst>
          </c:dPt>
          <c:dPt>
            <c:idx val="2"/>
            <c:invertIfNegative val="0"/>
            <c:bubble3D val="0"/>
            <c:spPr>
              <a:solidFill>
                <a:srgbClr val="CC000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56CA-4720-98F8-495C45CB6EF9}"/>
              </c:ext>
            </c:extLst>
          </c:dPt>
          <c:dPt>
            <c:idx val="3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56CA-4720-98F8-495C45CB6EF9}"/>
              </c:ext>
            </c:extLst>
          </c:dPt>
          <c:dPt>
            <c:idx val="4"/>
            <c:invertIfNegative val="0"/>
            <c:bubble3D val="0"/>
            <c:spPr>
              <a:solidFill>
                <a:srgbClr val="00FF0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56CA-4720-98F8-495C45CB6EF9}"/>
              </c:ext>
            </c:extLst>
          </c:dPt>
          <c:dPt>
            <c:idx val="5"/>
            <c:invertIfNegative val="0"/>
            <c:bubble3D val="0"/>
            <c:spPr>
              <a:solidFill>
                <a:srgbClr val="66990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56CA-4720-98F8-495C45CB6EF9}"/>
              </c:ext>
            </c:extLst>
          </c:dPt>
          <c:dPt>
            <c:idx val="6"/>
            <c:invertIfNegative val="0"/>
            <c:bubble3D val="0"/>
            <c:spPr>
              <a:solidFill>
                <a:srgbClr val="00800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D-56CA-4720-98F8-495C45CB6EF9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56CA-4720-98F8-495C45CB6EF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err="1"/>
                      <a:t>abc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56CA-4720-98F8-495C45CB6EF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err="1"/>
                      <a:t>abc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56CA-4720-98F8-495C45CB6EF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c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56CA-4720-98F8-495C45CB6EF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 err="1"/>
                      <a:t>abc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56CA-4720-98F8-495C45CB6EF9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 err="1"/>
                      <a:t>abc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56CA-4720-98F8-495C45CB6EF9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dirty="0"/>
                      <a:t>ab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56CA-4720-98F8-495C45CB6E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Sheet1!$A$2:$A$8</c:f>
              <c:strCache>
                <c:ptCount val="7"/>
                <c:pt idx="0">
                  <c:v>Spring</c:v>
                </c:pt>
                <c:pt idx="1">
                  <c:v>Bare Burndown</c:v>
                </c:pt>
                <c:pt idx="2">
                  <c:v>Daikon Burndown</c:v>
                </c:pt>
                <c:pt idx="3">
                  <c:v>Rye Burndown</c:v>
                </c:pt>
                <c:pt idx="4">
                  <c:v>Bare Harvest</c:v>
                </c:pt>
                <c:pt idx="5">
                  <c:v>DaikonHarvest</c:v>
                </c:pt>
                <c:pt idx="6">
                  <c:v>Rye Harvest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12.8</c:v>
                </c:pt>
                <c:pt idx="1">
                  <c:v>1.9</c:v>
                </c:pt>
                <c:pt idx="2">
                  <c:v>2</c:v>
                </c:pt>
                <c:pt idx="3">
                  <c:v>0.9</c:v>
                </c:pt>
                <c:pt idx="4">
                  <c:v>2.6</c:v>
                </c:pt>
                <c:pt idx="5">
                  <c:v>4.2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56CA-4720-98F8-495C45CB6E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2994944"/>
        <c:axId val="113004928"/>
        <c:axId val="0"/>
      </c:bar3DChart>
      <c:catAx>
        <c:axId val="112994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3004928"/>
        <c:crosses val="autoZero"/>
        <c:auto val="1"/>
        <c:lblAlgn val="ctr"/>
        <c:lblOffset val="100"/>
        <c:noMultiLvlLbl val="0"/>
      </c:catAx>
      <c:valAx>
        <c:axId val="113004928"/>
        <c:scaling>
          <c:orientation val="minMax"/>
          <c:max val="3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29949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055584395003134"/>
          <c:y val="2.5851642758491666E-2"/>
          <c:w val="0.8303519891261173"/>
          <c:h val="0.82903921600994845"/>
        </c:manualLayout>
      </c:layout>
      <c:lineChart>
        <c:grouping val="standard"/>
        <c:varyColors val="0"/>
        <c:ser>
          <c:idx val="0"/>
          <c:order val="0"/>
          <c:tx>
            <c:v>Check</c:v>
          </c:tx>
          <c:spPr>
            <a:ln w="317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chemeClr val="accent4">
                  <a:lumMod val="60000"/>
                  <a:lumOff val="40000"/>
                </a:schemeClr>
              </a:solidFill>
              <a:ln w="9525">
                <a:solidFill>
                  <a:schemeClr val="dk1">
                    <a:tint val="88500"/>
                  </a:schemeClr>
                </a:solidFill>
              </a:ln>
              <a:effectLst/>
            </c:spPr>
          </c:marker>
          <c:dPt>
            <c:idx val="0"/>
            <c:marker>
              <c:symbol val="circle"/>
              <c:size val="10"/>
              <c:spPr>
                <a:solidFill>
                  <a:srgbClr val="FFC000"/>
                </a:solidFill>
                <a:ln w="9525">
                  <a:solidFill>
                    <a:schemeClr val="dk1">
                      <a:tint val="88500"/>
                    </a:schemeClr>
                  </a:solidFill>
                </a:ln>
                <a:effectLst/>
              </c:spPr>
            </c:marker>
            <c:bubble3D val="0"/>
            <c:spPr>
              <a:ln w="317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5960-4CE1-922D-3D1F95233C03}"/>
              </c:ext>
            </c:extLst>
          </c:dPt>
          <c:dPt>
            <c:idx val="1"/>
            <c:marker>
              <c:symbol val="circle"/>
              <c:size val="10"/>
              <c:spPr>
                <a:solidFill>
                  <a:srgbClr val="FFC000"/>
                </a:solidFill>
                <a:ln w="9525">
                  <a:solidFill>
                    <a:srgbClr val="FFC000"/>
                  </a:solidFill>
                </a:ln>
                <a:effectLst/>
              </c:spPr>
            </c:marker>
            <c:bubble3D val="0"/>
            <c:spPr>
              <a:ln w="31750" cap="rnd">
                <a:solidFill>
                  <a:srgbClr val="FFC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5960-4CE1-922D-3D1F95233C03}"/>
              </c:ext>
            </c:extLst>
          </c:dPt>
          <c:dPt>
            <c:idx val="2"/>
            <c:marker>
              <c:symbol val="circle"/>
              <c:size val="10"/>
              <c:spPr>
                <a:solidFill>
                  <a:srgbClr val="FFC000"/>
                </a:solidFill>
                <a:ln w="9525">
                  <a:solidFill>
                    <a:srgbClr val="FFC000"/>
                  </a:solidFill>
                </a:ln>
                <a:effectLst/>
              </c:spPr>
            </c:marker>
            <c:bubble3D val="0"/>
            <c:spPr>
              <a:ln w="31750" cap="rnd">
                <a:solidFill>
                  <a:srgbClr val="FFC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5960-4CE1-922D-3D1F95233C0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5960-4CE1-922D-3D1F95233C0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bc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5960-4CE1-922D-3D1F95233C0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bc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5960-4CE1-922D-3D1F95233C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'Combined Graph'!$A$7:$A$9</c:f>
              <c:strCache>
                <c:ptCount val="3"/>
                <c:pt idx="0">
                  <c:v>High (10^7)</c:v>
                </c:pt>
                <c:pt idx="1">
                  <c:v>Moderate (10^6)</c:v>
                </c:pt>
                <c:pt idx="2">
                  <c:v>Low (10^5)</c:v>
                </c:pt>
              </c:strCache>
            </c:strRef>
          </c:cat>
          <c:val>
            <c:numRef>
              <c:f>'Combined Graph'!$C$10:$C$12</c:f>
              <c:numCache>
                <c:formatCode>General</c:formatCode>
                <c:ptCount val="3"/>
                <c:pt idx="0">
                  <c:v>55.185000000000002</c:v>
                </c:pt>
                <c:pt idx="1">
                  <c:v>18.741299999999999</c:v>
                </c:pt>
                <c:pt idx="2">
                  <c:v>7.0961999999999996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960-4CE1-922D-3D1F95233C03}"/>
            </c:ext>
          </c:extLst>
        </c:ser>
        <c:ser>
          <c:idx val="1"/>
          <c:order val="1"/>
          <c:tx>
            <c:v>BioCeres</c:v>
          </c:tx>
          <c:spPr>
            <a:ln w="41275" cap="rnd">
              <a:solidFill>
                <a:srgbClr val="0070C0"/>
              </a:solidFill>
              <a:prstDash val="sysDash"/>
              <a:round/>
            </a:ln>
            <a:effectLst/>
          </c:spPr>
          <c:marker>
            <c:symbol val="square"/>
            <c:size val="10"/>
            <c:spPr>
              <a:solidFill>
                <a:schemeClr val="dk1">
                  <a:tint val="55000"/>
                </a:schemeClr>
              </a:solidFill>
              <a:ln w="9525">
                <a:solidFill>
                  <a:schemeClr val="dk1">
                    <a:tint val="55000"/>
                  </a:schemeClr>
                </a:solidFill>
              </a:ln>
              <a:effectLst/>
            </c:spPr>
          </c:marker>
          <c:dPt>
            <c:idx val="1"/>
            <c:marker>
              <c:symbol val="square"/>
              <c:size val="10"/>
              <c:spPr>
                <a:solidFill>
                  <a:schemeClr val="accent3">
                    <a:lumMod val="75000"/>
                  </a:schemeClr>
                </a:solidFill>
                <a:ln w="9525">
                  <a:solidFill>
                    <a:schemeClr val="accent2">
                      <a:lumMod val="75000"/>
                    </a:schemeClr>
                  </a:solidFill>
                </a:ln>
                <a:effectLst/>
              </c:spPr>
            </c:marker>
            <c:bubble3D val="0"/>
            <c:spPr>
              <a:ln w="41275" cap="rnd">
                <a:solidFill>
                  <a:schemeClr val="accent2">
                    <a:lumMod val="75000"/>
                  </a:schemeClr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5960-4CE1-922D-3D1F95233C03}"/>
              </c:ext>
            </c:extLst>
          </c:dPt>
          <c:dPt>
            <c:idx val="2"/>
            <c:marker>
              <c:symbol val="square"/>
              <c:size val="10"/>
              <c:spPr>
                <a:solidFill>
                  <a:schemeClr val="accent3">
                    <a:lumMod val="75000"/>
                  </a:schemeClr>
                </a:solidFill>
                <a:ln w="9525">
                  <a:solidFill>
                    <a:schemeClr val="accent2">
                      <a:lumMod val="75000"/>
                    </a:schemeClr>
                  </a:solidFill>
                </a:ln>
                <a:effectLst/>
              </c:spPr>
            </c:marker>
            <c:bubble3D val="0"/>
            <c:spPr>
              <a:ln w="41275" cap="rnd">
                <a:solidFill>
                  <a:schemeClr val="accent2">
                    <a:lumMod val="75000"/>
                  </a:schemeClr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5960-4CE1-922D-3D1F95233C0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5960-4CE1-922D-3D1F95233C0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bc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5960-4CE1-922D-3D1F95233C0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c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5960-4CE1-922D-3D1F95233C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'Combined Graph'!$A$7:$A$9</c:f>
              <c:strCache>
                <c:ptCount val="3"/>
                <c:pt idx="0">
                  <c:v>High (10^7)</c:v>
                </c:pt>
                <c:pt idx="1">
                  <c:v>Moderate (10^6)</c:v>
                </c:pt>
                <c:pt idx="2">
                  <c:v>Low (10^5)</c:v>
                </c:pt>
              </c:strCache>
            </c:strRef>
          </c:cat>
          <c:val>
            <c:numRef>
              <c:f>'Combined Graph'!$C$4:$C$6</c:f>
              <c:numCache>
                <c:formatCode>General</c:formatCode>
                <c:ptCount val="3"/>
                <c:pt idx="0">
                  <c:v>41.246299999999998</c:v>
                </c:pt>
                <c:pt idx="1">
                  <c:v>13.327500000000001</c:v>
                </c:pt>
                <c:pt idx="2">
                  <c:v>3.85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5960-4CE1-922D-3D1F95233C03}"/>
            </c:ext>
          </c:extLst>
        </c:ser>
        <c:ser>
          <c:idx val="2"/>
          <c:order val="2"/>
          <c:tx>
            <c:v>BotaniGard</c:v>
          </c:tx>
          <c:spPr>
            <a:ln w="41275" cap="rnd">
              <a:solidFill>
                <a:srgbClr val="002060"/>
              </a:solidFill>
              <a:prstDash val="dash"/>
              <a:round/>
            </a:ln>
            <a:effectLst/>
          </c:spPr>
          <c:marker>
            <c:symbol val="triangle"/>
            <c:size val="10"/>
            <c:spPr>
              <a:solidFill>
                <a:schemeClr val="dk1">
                  <a:tint val="75000"/>
                </a:schemeClr>
              </a:solidFill>
              <a:ln w="9525">
                <a:solidFill>
                  <a:srgbClr val="00206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4647033347769599E-2"/>
                  <c:y val="-3.168316831683168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bc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5960-4CE1-922D-3D1F95233C03}"/>
                </c:ext>
              </c:extLst>
            </c:dLbl>
            <c:dLbl>
              <c:idx val="1"/>
              <c:layout>
                <c:manualLayout>
                  <c:x val="-4.0421538905731198E-2"/>
                  <c:y val="-3.168316831683168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bc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5960-4CE1-922D-3D1F95233C03}"/>
                </c:ext>
              </c:extLst>
            </c:dLbl>
            <c:dLbl>
              <c:idx val="2"/>
              <c:layout>
                <c:manualLayout>
                  <c:x val="-1.0586471227110605E-16"/>
                  <c:y val="-3.9603960396041053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c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5960-4CE1-922D-3D1F95233C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'Combined Graph'!$A$7:$A$9</c:f>
              <c:strCache>
                <c:ptCount val="3"/>
                <c:pt idx="0">
                  <c:v>High (10^7)</c:v>
                </c:pt>
                <c:pt idx="1">
                  <c:v>Moderate (10^6)</c:v>
                </c:pt>
                <c:pt idx="2">
                  <c:v>Low (10^5)</c:v>
                </c:pt>
              </c:strCache>
            </c:strRef>
          </c:cat>
          <c:val>
            <c:numRef>
              <c:f>'Combined Graph'!$C$7:$C$9</c:f>
              <c:numCache>
                <c:formatCode>General</c:formatCode>
                <c:ptCount val="3"/>
                <c:pt idx="0">
                  <c:v>9.2050000000000001</c:v>
                </c:pt>
                <c:pt idx="1">
                  <c:v>5.4587000000000003</c:v>
                </c:pt>
                <c:pt idx="2">
                  <c:v>2.1162000000000001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5960-4CE1-922D-3D1F95233C0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43496256"/>
        <c:axId val="1743505904"/>
      </c:lineChart>
      <c:catAx>
        <c:axId val="17434962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Resting</a:t>
                </a:r>
                <a:r>
                  <a:rPr lang="en-US" sz="1400" baseline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spores of </a:t>
                </a:r>
                <a:r>
                  <a:rPr lang="en-US" sz="1400" i="1" baseline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P. brassicae </a:t>
                </a:r>
                <a:r>
                  <a:rPr lang="en-US" sz="1400" baseline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applied / mL </a:t>
                </a:r>
                <a:endParaRPr lang="en-US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43505904"/>
        <c:crosses val="autoZero"/>
        <c:auto val="1"/>
        <c:lblAlgn val="ctr"/>
        <c:lblOffset val="100"/>
        <c:noMultiLvlLbl val="0"/>
      </c:catAx>
      <c:valAx>
        <c:axId val="174350590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2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Clubroot</a:t>
                </a:r>
                <a:r>
                  <a:rPr lang="en-US" sz="1400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baseline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severity (%)</a:t>
                </a:r>
                <a:endPara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1.4267803501092514E-3"/>
              <c:y val="0.176108593239187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349625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0.63310496755250767"/>
          <c:y val="0.12959694394636315"/>
          <c:w val="0.3426400106618353"/>
          <c:h val="0.294246199423091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1" dirty="0">
                <a:solidFill>
                  <a:schemeClr val="tx1"/>
                </a:solidFill>
              </a:rPr>
              <a:t>P. brassicae </a:t>
            </a:r>
            <a:r>
              <a:rPr lang="en-US" sz="1800" b="1" dirty="0">
                <a:solidFill>
                  <a:schemeClr val="tx1"/>
                </a:solidFill>
              </a:rPr>
              <a:t>Resting</a:t>
            </a:r>
            <a:r>
              <a:rPr lang="en-US" sz="1800" b="1" baseline="0" dirty="0">
                <a:solidFill>
                  <a:schemeClr val="tx1"/>
                </a:solidFill>
              </a:rPr>
              <a:t> Spore Concentration following Cover Crop</a:t>
            </a:r>
            <a:endParaRPr lang="en-US" sz="1800" b="1" dirty="0">
              <a:solidFill>
                <a:schemeClr val="tx1"/>
              </a:solidFill>
            </a:endParaRPr>
          </a:p>
        </c:rich>
      </c:tx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2788377395393669"/>
          <c:y val="8.622543313539778E-2"/>
          <c:w val="0.86219630661351399"/>
          <c:h val="0.7021810848670502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5B3205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652-0048-891B-82F2324E0B37}"/>
              </c:ext>
            </c:extLst>
          </c:dPt>
          <c:dPt>
            <c:idx val="2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652-0048-891B-82F2324E0B3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652-0048-891B-82F2324E0B37}"/>
              </c:ext>
            </c:extLst>
          </c:dPt>
          <c:dPt>
            <c:idx val="4"/>
            <c:invertIfNegative val="0"/>
            <c:bubble3D val="0"/>
            <c:spPr>
              <a:pattFill prst="pct90">
                <a:fgClr>
                  <a:srgbClr val="5B3205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652-0048-891B-82F2324E0B37}"/>
              </c:ext>
            </c:extLst>
          </c:dPt>
          <c:dPt>
            <c:idx val="5"/>
            <c:invertIfNegative val="0"/>
            <c:bubble3D val="0"/>
            <c:spPr>
              <a:pattFill prst="pct90">
                <a:fgClr>
                  <a:srgbClr val="0070C0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652-0048-891B-82F2324E0B37}"/>
              </c:ext>
            </c:extLst>
          </c:dPt>
          <c:dPt>
            <c:idx val="6"/>
            <c:invertIfNegative val="0"/>
            <c:bubble3D val="0"/>
            <c:spPr>
              <a:pattFill prst="pct90">
                <a:fgClr>
                  <a:schemeClr val="accent6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9652-0048-891B-82F2324E0B37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9652-0048-891B-82F2324E0B3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B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9652-0048-891B-82F2324E0B3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B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9652-0048-891B-82F2324E0B3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B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9652-0048-891B-82F2324E0B37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B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9652-0048-891B-82F2324E0B37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9652-0048-891B-82F2324E0B37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B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9652-0048-891B-82F2324E0B37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Graph!$A$1:$B$7</c:f>
              <c:multiLvlStrCache>
                <c:ptCount val="7"/>
                <c:lvl>
                  <c:pt idx="0">
                    <c:v>Spring</c:v>
                  </c:pt>
                  <c:pt idx="1">
                    <c:v>Burndown</c:v>
                  </c:pt>
                  <c:pt idx="2">
                    <c:v>Burndown</c:v>
                  </c:pt>
                  <c:pt idx="3">
                    <c:v>Burndown</c:v>
                  </c:pt>
                  <c:pt idx="4">
                    <c:v>Harvest</c:v>
                  </c:pt>
                  <c:pt idx="5">
                    <c:v>Harvest</c:v>
                  </c:pt>
                  <c:pt idx="6">
                    <c:v>Harvest</c:v>
                  </c:pt>
                </c:lvl>
                <c:lvl>
                  <c:pt idx="0">
                    <c:v>Bare</c:v>
                  </c:pt>
                  <c:pt idx="1">
                    <c:v>Bare</c:v>
                  </c:pt>
                  <c:pt idx="2">
                    <c:v>Daikon</c:v>
                  </c:pt>
                  <c:pt idx="3">
                    <c:v>Rye</c:v>
                  </c:pt>
                  <c:pt idx="4">
                    <c:v>Bare</c:v>
                  </c:pt>
                  <c:pt idx="5">
                    <c:v>Daikon</c:v>
                  </c:pt>
                  <c:pt idx="6">
                    <c:v>Rye</c:v>
                  </c:pt>
                </c:lvl>
              </c:multiLvlStrCache>
            </c:multiLvlStrRef>
          </c:cat>
          <c:val>
            <c:numRef>
              <c:f>Graph!$C$1:$C$7</c:f>
              <c:numCache>
                <c:formatCode>General</c:formatCode>
                <c:ptCount val="7"/>
                <c:pt idx="0">
                  <c:v>22492923</c:v>
                </c:pt>
                <c:pt idx="1">
                  <c:v>4796999</c:v>
                </c:pt>
                <c:pt idx="2">
                  <c:v>4113066</c:v>
                </c:pt>
                <c:pt idx="3">
                  <c:v>5528942</c:v>
                </c:pt>
                <c:pt idx="4">
                  <c:v>6259888</c:v>
                </c:pt>
                <c:pt idx="5">
                  <c:v>13686919</c:v>
                </c:pt>
                <c:pt idx="6">
                  <c:v>3583702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9652-0048-891B-82F2324E0B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74545920"/>
        <c:axId val="1"/>
      </c:barChart>
      <c:catAx>
        <c:axId val="5745459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 dirty="0">
                    <a:solidFill>
                      <a:schemeClr val="tx1"/>
                    </a:solidFill>
                  </a:rPr>
                  <a:t>Soil</a:t>
                </a:r>
                <a:r>
                  <a:rPr lang="en-US" sz="1600" b="1" baseline="0" dirty="0">
                    <a:solidFill>
                      <a:schemeClr val="tx1"/>
                    </a:solidFill>
                  </a:rPr>
                  <a:t> sampling timing and cover</a:t>
                </a:r>
                <a:endParaRPr lang="en-US" sz="1600" b="1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44601519722194494"/>
              <c:y val="0.94754126065575306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1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>
                    <a:solidFill>
                      <a:schemeClr val="tx1"/>
                    </a:solidFill>
                  </a:rPr>
                  <a:t>Resting</a:t>
                </a:r>
                <a:r>
                  <a:rPr lang="en-US" sz="1600" b="1" baseline="0">
                    <a:solidFill>
                      <a:schemeClr val="tx1"/>
                    </a:solidFill>
                  </a:rPr>
                  <a:t> spore quantity per gram soil</a:t>
                </a:r>
                <a:endParaRPr lang="en-US" sz="1600" b="1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4545920"/>
        <c:crosses val="autoZero"/>
        <c:crossBetween val="between"/>
      </c:valAx>
      <c:spPr>
        <a:noFill/>
        <a:ln>
          <a:solidFill>
            <a:schemeClr val="bg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710961175191552"/>
          <c:y val="3.0439405115686199E-2"/>
          <c:w val="0.85914657585612442"/>
          <c:h val="0.7898961128262725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Control </c:v>
                </c:pt>
              </c:strCache>
            </c:strRef>
          </c:tx>
          <c:spPr>
            <a:ln w="66675" cap="rnd">
              <a:solidFill>
                <a:srgbClr val="412C13"/>
              </a:solidFill>
              <a:round/>
            </a:ln>
            <a:effectLst/>
          </c:spPr>
          <c:marker>
            <c:symbol val="circle"/>
            <c:size val="15"/>
            <c:spPr>
              <a:solidFill>
                <a:srgbClr val="36251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8.8000000000000007</c:v>
                </c:pt>
                <c:pt idx="1">
                  <c:v>7.5</c:v>
                </c:pt>
                <c:pt idx="2">
                  <c:v>7</c:v>
                </c:pt>
                <c:pt idx="3">
                  <c:v>6.9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20-412E-805A-B272C9BAD0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Treatment </c:v>
                </c:pt>
              </c:strCache>
            </c:strRef>
          </c:tx>
          <c:spPr>
            <a:ln w="66675" cap="rnd">
              <a:solidFill>
                <a:srgbClr val="008E40"/>
              </a:solidFill>
              <a:round/>
            </a:ln>
            <a:effectLst/>
          </c:spPr>
          <c:marker>
            <c:symbol val="circle"/>
            <c:size val="15"/>
            <c:spPr>
              <a:solidFill>
                <a:srgbClr val="008E40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8.6999999999999993</c:v>
                </c:pt>
                <c:pt idx="1">
                  <c:v>6.5</c:v>
                </c:pt>
                <c:pt idx="2">
                  <c:v>6.2</c:v>
                </c:pt>
                <c:pt idx="3">
                  <c:v>6.1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20-412E-805A-B272C9BAD0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100% Infection </c:v>
                </c:pt>
              </c:strCache>
            </c:strRef>
          </c:tx>
          <c:spPr>
            <a:ln w="63500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15"/>
            <c:spPr>
              <a:solidFill>
                <a:srgbClr val="0070C0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Pt>
            <c:idx val="0"/>
            <c:marker>
              <c:symbol val="circle"/>
              <c:size val="15"/>
              <c:spPr>
                <a:solidFill>
                  <a:srgbClr val="0070C0"/>
                </a:solidFill>
                <a:ln w="9525">
                  <a:solidFill>
                    <a:srgbClr val="0070C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6020-412E-805A-B272C9BAD0AC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6</c:v>
                </c:pt>
                <c:pt idx="1">
                  <c:v>6</c:v>
                </c:pt>
                <c:pt idx="2">
                  <c:v>6</c:v>
                </c:pt>
                <c:pt idx="3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020-412E-805A-B272C9BAD0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8525071"/>
        <c:axId val="1880807423"/>
      </c:lineChart>
      <c:catAx>
        <c:axId val="1778525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0807423"/>
        <c:crosses val="autoZero"/>
        <c:auto val="1"/>
        <c:lblAlgn val="ctr"/>
        <c:lblOffset val="100"/>
        <c:noMultiLvlLbl val="0"/>
      </c:catAx>
      <c:valAx>
        <c:axId val="1880807423"/>
        <c:scaling>
          <c:orientation val="minMax"/>
          <c:min val="5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rgbClr val="0070C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8525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29204581936454971"/>
          <c:y val="7.8352295869076272E-2"/>
          <c:w val="0.707954186348704"/>
          <c:h val="6.07239751031019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rgbClr val="00CC00"/>
            </a:solidFill>
            <a:ln>
              <a:solidFill>
                <a:schemeClr val="tx1"/>
              </a:solidFill>
            </a:ln>
            <a:effectLst/>
            <a:sp3d>
              <a:contourClr>
                <a:schemeClr val="tx1"/>
              </a:contourClr>
            </a:sp3d>
          </c:spPr>
          <c:invertIfNegative val="0"/>
          <c:dLbls>
            <c:delete val="1"/>
          </c:dLbls>
          <c:cat>
            <c:strRef>
              <c:f>Sheet1!$A$2:$A$6</c:f>
              <c:strCache>
                <c:ptCount val="5"/>
                <c:pt idx="0">
                  <c:v>May </c:v>
                </c:pt>
                <c:pt idx="1">
                  <c:v>June</c:v>
                </c:pt>
                <c:pt idx="2">
                  <c:v>July</c:v>
                </c:pt>
                <c:pt idx="3">
                  <c:v>August </c:v>
                </c:pt>
                <c:pt idx="4">
                  <c:v>Sept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67</c:v>
                </c:pt>
                <c:pt idx="1">
                  <c:v>156</c:v>
                </c:pt>
                <c:pt idx="2">
                  <c:v>407</c:v>
                </c:pt>
                <c:pt idx="3">
                  <c:v>41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64-466B-AD23-BA070602EF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Ranman</c:v>
                </c:pt>
              </c:strCache>
            </c:strRef>
          </c:tx>
          <c:spPr>
            <a:solidFill>
              <a:srgbClr val="9966FF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3200" dirty="0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6980-4090-8392-45E5275B2B72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6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3600"/>
                      <a:t>*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293A-4DB9-B65D-2FF7B5C28AC2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6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3600"/>
                      <a:t>*</a:t>
                    </a:r>
                    <a:endParaRPr lang="en-US" sz="36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93A-4DB9-B65D-2FF7B5C28AC2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80-4090-8392-45E5275B2B72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482-4FBE-A210-B6A49B3C50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May </c:v>
                </c:pt>
                <c:pt idx="1">
                  <c:v>June</c:v>
                </c:pt>
                <c:pt idx="2">
                  <c:v>July</c:v>
                </c:pt>
                <c:pt idx="3">
                  <c:v>August </c:v>
                </c:pt>
                <c:pt idx="4">
                  <c:v>Sept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11</c:v>
                </c:pt>
                <c:pt idx="1">
                  <c:v>74</c:v>
                </c:pt>
                <c:pt idx="2">
                  <c:v>186</c:v>
                </c:pt>
                <c:pt idx="3">
                  <c:v>9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64-466B-AD23-BA070602EFF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42415791"/>
        <c:axId val="2042429935"/>
        <c:axId val="0"/>
      </c:bar3DChart>
      <c:catAx>
        <c:axId val="2042415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2429935"/>
        <c:crosses val="autoZero"/>
        <c:auto val="1"/>
        <c:lblAlgn val="ctr"/>
        <c:lblOffset val="100"/>
        <c:noMultiLvlLbl val="0"/>
      </c:catAx>
      <c:valAx>
        <c:axId val="20424299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1800" dirty="0">
                    <a:solidFill>
                      <a:schemeClr val="tx1"/>
                    </a:solidFill>
                  </a:rPr>
                  <a:t>AUDPC Severity </a:t>
                </a:r>
              </a:p>
            </c:rich>
          </c:tx>
          <c:layout>
            <c:manualLayout>
              <c:xMode val="edge"/>
              <c:yMode val="edge"/>
              <c:x val="1.5904526764662891E-2"/>
              <c:y val="0.2813598548376398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2415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x 1,000000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FF66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56CA-4720-98F8-495C45CB6EF9}"/>
              </c:ext>
            </c:extLst>
          </c:dPt>
          <c:dPt>
            <c:idx val="1"/>
            <c:invertIfNegative val="0"/>
            <c:bubble3D val="0"/>
            <c:spPr>
              <a:solidFill>
                <a:srgbClr val="FF9933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56CA-4720-98F8-495C45CB6EF9}"/>
              </c:ext>
            </c:extLst>
          </c:dPt>
          <c:dPt>
            <c:idx val="2"/>
            <c:invertIfNegative val="0"/>
            <c:bubble3D val="0"/>
            <c:spPr>
              <a:solidFill>
                <a:srgbClr val="CC000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56CA-4720-98F8-495C45CB6EF9}"/>
              </c:ext>
            </c:extLst>
          </c:dPt>
          <c:dPt>
            <c:idx val="3"/>
            <c:invertIfNegative val="0"/>
            <c:bubble3D val="0"/>
            <c:spPr>
              <a:solidFill>
                <a:srgbClr val="00CC99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56CA-4720-98F8-495C45CB6EF9}"/>
              </c:ext>
            </c:extLst>
          </c:dPt>
          <c:dPt>
            <c:idx val="4"/>
            <c:invertIfNegative val="0"/>
            <c:bubble3D val="0"/>
            <c:spPr>
              <a:solidFill>
                <a:srgbClr val="00FF0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56CA-4720-98F8-495C45CB6EF9}"/>
              </c:ext>
            </c:extLst>
          </c:dPt>
          <c:dPt>
            <c:idx val="5"/>
            <c:invertIfNegative val="0"/>
            <c:bubble3D val="0"/>
            <c:spPr>
              <a:solidFill>
                <a:srgbClr val="66990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56CA-4720-98F8-495C45CB6EF9}"/>
              </c:ext>
            </c:extLst>
          </c:dPt>
          <c:dPt>
            <c:idx val="6"/>
            <c:invertIfNegative val="0"/>
            <c:bubble3D val="0"/>
            <c:spPr>
              <a:solidFill>
                <a:srgbClr val="00800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D-56CA-4720-98F8-495C45CB6EF9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56CA-4720-98F8-495C45CB6EF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56CA-4720-98F8-495C45CB6EF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56CA-4720-98F8-495C45CB6EF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56CA-4720-98F8-495C45CB6EF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c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56CA-4720-98F8-495C45CB6EF9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bc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56CA-4720-98F8-495C45CB6EF9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bc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56CA-4720-98F8-495C45CB6EF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Sheet1!$A$2:$A$8</c:f>
              <c:strCache>
                <c:ptCount val="7"/>
                <c:pt idx="0">
                  <c:v>Spring</c:v>
                </c:pt>
                <c:pt idx="1">
                  <c:v>Bare Burndown</c:v>
                </c:pt>
                <c:pt idx="2">
                  <c:v>Daikon Burndown</c:v>
                </c:pt>
                <c:pt idx="3">
                  <c:v>Rye Burndown</c:v>
                </c:pt>
                <c:pt idx="4">
                  <c:v>Bare Harvest</c:v>
                </c:pt>
                <c:pt idx="5">
                  <c:v>DaikonHarvest</c:v>
                </c:pt>
                <c:pt idx="6">
                  <c:v>Rye Harvest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21.9</c:v>
                </c:pt>
                <c:pt idx="1">
                  <c:v>26.7</c:v>
                </c:pt>
                <c:pt idx="2">
                  <c:v>19.600000000000001</c:v>
                </c:pt>
                <c:pt idx="3">
                  <c:v>15.1</c:v>
                </c:pt>
                <c:pt idx="4">
                  <c:v>2.6</c:v>
                </c:pt>
                <c:pt idx="5">
                  <c:v>7.7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56CA-4720-98F8-495C45CB6E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2994944"/>
        <c:axId val="113004928"/>
        <c:axId val="0"/>
      </c:bar3DChart>
      <c:catAx>
        <c:axId val="112994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3004928"/>
        <c:crosses val="autoZero"/>
        <c:auto val="1"/>
        <c:lblAlgn val="ctr"/>
        <c:lblOffset val="100"/>
        <c:noMultiLvlLbl val="0"/>
      </c:catAx>
      <c:valAx>
        <c:axId val="1130049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29949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  <a:sp3d>
              <a:contourClr>
                <a:schemeClr val="tx1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04C-4E06-BF93-E5026AF3645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04C-4E06-BF93-E5026AF36457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/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04C-4E06-BF93-E5026AF36457}"/>
              </c:ext>
            </c:extLst>
          </c:dPt>
          <c:dLbls>
            <c:dLbl>
              <c:idx val="0"/>
              <c:layout>
                <c:manualLayout>
                  <c:x val="8.4501986378878249E-3"/>
                  <c:y val="-3.7942352444236695E-2"/>
                </c:manualLayout>
              </c:layout>
              <c:tx>
                <c:rich>
                  <a:bodyPr/>
                  <a:lstStyle/>
                  <a:p>
                    <a:fld id="{BBB11209-C872-4522-B55E-B0D14AEE8C09}" type="CELLRANGE">
                      <a:rPr lang="en-US"/>
                      <a:pPr/>
                      <a:t>[CELLRANGE]</a:t>
                    </a:fld>
                    <a:endParaRPr lang="en-C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504C-4E06-BF93-E5026AF36457}"/>
                </c:ext>
              </c:extLst>
            </c:dLbl>
            <c:dLbl>
              <c:idx val="1"/>
              <c:layout>
                <c:manualLayout>
                  <c:x val="8.4501986378878249E-3"/>
                  <c:y val="-2.3349139965684173E-2"/>
                </c:manualLayout>
              </c:layout>
              <c:tx>
                <c:rich>
                  <a:bodyPr/>
                  <a:lstStyle/>
                  <a:p>
                    <a:fld id="{783649CF-9A4C-4376-8E60-563B02B449D6}" type="CELLRANGE">
                      <a:rPr lang="en-US"/>
                      <a:pPr/>
                      <a:t>[CELLRANGE]</a:t>
                    </a:fld>
                    <a:endParaRPr lang="en-C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504C-4E06-BF93-E5026AF36457}"/>
                </c:ext>
              </c:extLst>
            </c:dLbl>
            <c:dLbl>
              <c:idx val="2"/>
              <c:layout>
                <c:manualLayout>
                  <c:x val="1.2167371154847728E-2"/>
                  <c:y val="-2.9017281580975836E-2"/>
                </c:manualLayout>
              </c:layout>
              <c:tx>
                <c:rich>
                  <a:bodyPr/>
                  <a:lstStyle/>
                  <a:p>
                    <a:fld id="{3546FD0F-5AB9-4D2B-8805-A4061FBDD9DF}" type="CELLRANGE">
                      <a:rPr lang="en-US"/>
                      <a:pPr/>
                      <a:t>[CELLRANGE]</a:t>
                    </a:fld>
                    <a:endParaRPr lang="en-C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504C-4E06-BF93-E5026AF36457}"/>
                </c:ext>
              </c:extLst>
            </c:dLbl>
            <c:dLbl>
              <c:idx val="3"/>
              <c:layout>
                <c:manualLayout>
                  <c:x val="8.3333430366453395E-3"/>
                  <c:y val="-4.0681739731549239E-2"/>
                </c:manualLayout>
              </c:layout>
              <c:tx>
                <c:rich>
                  <a:bodyPr/>
                  <a:lstStyle/>
                  <a:p>
                    <a:fld id="{CA0BEF78-DDCB-4F58-AC0C-845D99688D1E}" type="CELLRANGE">
                      <a:rPr lang="en-US"/>
                      <a:pPr/>
                      <a:t>[CELLRANGE]</a:t>
                    </a:fld>
                    <a:endParaRPr lang="en-C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504C-4E06-BF93-E5026AF36457}"/>
                </c:ext>
              </c:extLst>
            </c:dLbl>
            <c:dLbl>
              <c:idx val="4"/>
              <c:layout>
                <c:manualLayout>
                  <c:x val="1.0836963896859005E-2"/>
                  <c:y val="-4.0860994939947208E-2"/>
                </c:manualLayout>
              </c:layout>
              <c:tx>
                <c:rich>
                  <a:bodyPr/>
                  <a:lstStyle/>
                  <a:p>
                    <a:fld id="{DD2B25F2-482B-4228-8A7E-C3AD42AC3606}" type="CELLRANGE">
                      <a:rPr lang="en-US"/>
                      <a:pPr/>
                      <a:t>[CELLRANGE]</a:t>
                    </a:fld>
                    <a:endParaRPr lang="en-C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504C-4E06-BF93-E5026AF36457}"/>
                </c:ext>
              </c:extLst>
            </c:dLbl>
            <c:dLbl>
              <c:idx val="5"/>
              <c:layout>
                <c:manualLayout>
                  <c:x val="1.1893238726594988E-2"/>
                  <c:y val="-3.7942352444236695E-2"/>
                </c:manualLayout>
              </c:layout>
              <c:tx>
                <c:rich>
                  <a:bodyPr/>
                  <a:lstStyle/>
                  <a:p>
                    <a:fld id="{F8763E76-7E37-4484-9E23-498F7CAD51AE}" type="CELLRANGE">
                      <a:rPr lang="en-US"/>
                      <a:pPr/>
                      <a:t>[CELLRANGE]</a:t>
                    </a:fld>
                    <a:endParaRPr lang="en-C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504C-4E06-BF93-E5026AF364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'2024 fungicide'!$A$2:$A$7</c:f>
              <c:strCache>
                <c:ptCount val="6"/>
                <c:pt idx="0">
                  <c:v>Allegro</c:v>
                </c:pt>
                <c:pt idx="1">
                  <c:v>Miravis/Allegro</c:v>
                </c:pt>
                <c:pt idx="2">
                  <c:v>Miravis </c:v>
                </c:pt>
                <c:pt idx="3">
                  <c:v>Folpan</c:v>
                </c:pt>
                <c:pt idx="4">
                  <c:v>Sercadis</c:v>
                </c:pt>
                <c:pt idx="5">
                  <c:v>Control</c:v>
                </c:pt>
              </c:strCache>
            </c:strRef>
          </c:cat>
          <c:val>
            <c:numRef>
              <c:f>'2024 fungicide'!$B$2:$B$7</c:f>
              <c:numCache>
                <c:formatCode>General</c:formatCode>
                <c:ptCount val="6"/>
                <c:pt idx="0">
                  <c:v>42.8</c:v>
                </c:pt>
                <c:pt idx="1">
                  <c:v>44.2</c:v>
                </c:pt>
                <c:pt idx="2">
                  <c:v>49.9</c:v>
                </c:pt>
                <c:pt idx="3">
                  <c:v>54.7</c:v>
                </c:pt>
                <c:pt idx="4">
                  <c:v>56.8</c:v>
                </c:pt>
                <c:pt idx="5">
                  <c:v>57.5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'2024 fungicide'!$C$2:$C$7</c15:f>
                <c15:dlblRangeCache>
                  <c:ptCount val="6"/>
                  <c:pt idx="0">
                    <c:v>a</c:v>
                  </c:pt>
                  <c:pt idx="1">
                    <c:v>a</c:v>
                  </c:pt>
                  <c:pt idx="2">
                    <c:v>ab</c:v>
                  </c:pt>
                  <c:pt idx="3">
                    <c:v>b</c:v>
                  </c:pt>
                  <c:pt idx="4">
                    <c:v>b</c:v>
                  </c:pt>
                  <c:pt idx="5">
                    <c:v>b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9-504C-4E06-BF93-E5026AF364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60128560"/>
        <c:axId val="2060130224"/>
        <c:axId val="0"/>
      </c:bar3DChart>
      <c:catAx>
        <c:axId val="206012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0130224"/>
        <c:crosses val="autoZero"/>
        <c:auto val="1"/>
        <c:lblAlgn val="ctr"/>
        <c:lblOffset val="100"/>
        <c:noMultiLvlLbl val="0"/>
      </c:catAx>
      <c:valAx>
        <c:axId val="2060130224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24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DSI</a:t>
                </a:r>
              </a:p>
            </c:rich>
          </c:tx>
          <c:layout>
            <c:manualLayout>
              <c:xMode val="edge"/>
              <c:yMode val="edge"/>
              <c:x val="4.1755542074420636E-2"/>
              <c:y val="0.401451231782040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012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A2E_33B8FBB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34A0888-C286-4FE3-8B9E-8E51543E6683}" authorId="{E68DBF29-173B-1EE4-E980-EBF86C79181A}" created="2025-11-11T15:11:16.116">
    <pc:sldMkLst xmlns:pc="http://schemas.microsoft.com/office/powerpoint/2013/main/command">
      <pc:docMk/>
      <pc:sldMk cId="867761082" sldId="2606"/>
    </pc:sldMkLst>
    <p188:txBody>
      <a:bodyPr/>
      <a:lstStyle/>
      <a:p>
        <a:r>
          <a:rPr lang="en-CA"/>
          <a:t>The side bar wasn’t needed as all the treatments are clear at the bottom</a:t>
        </a:r>
      </a:p>
    </p188:txBody>
  </p188:cm>
  <p188:cm id="{BC7DF6F9-D1DD-4A55-8231-509D3B33D7CF}" authorId="{E68DBF29-173B-1EE4-E980-EBF86C79181A}" created="2025-11-11T15:11:48.376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867761082" sldId="2606"/>
      <ac:graphicFrameMk id="8" creationId="{9519D62F-B5E4-8E20-16C2-1535DCC8B867}"/>
    </ac:deMkLst>
    <p188:txBody>
      <a:bodyPr/>
      <a:lstStyle/>
      <a:p>
        <a:r>
          <a:rPr lang="en-CA"/>
          <a:t>Load is a good term for a grower presentation.  Concentration is better for your thesis </a:t>
        </a:r>
      </a:p>
    </p188:txBody>
  </p188:cm>
</p188:cmLst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0.56516</cdr:x>
      <cdr:y>0.48823</cdr:y>
    </cdr:from>
    <cdr:to>
      <cdr:x>0.79358</cdr:x>
      <cdr:y>0.56123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D7D6E6B-0F70-95BD-012F-01825DF6E50A}"/>
            </a:ext>
          </a:extLst>
        </cdr:cNvPr>
        <cdr:cNvSpPr txBox="1"/>
      </cdr:nvSpPr>
      <cdr:spPr>
        <a:xfrm xmlns:a="http://schemas.openxmlformats.org/drawingml/2006/main">
          <a:off x="4791047" y="2470121"/>
          <a:ext cx="1936376" cy="369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CA" sz="1800" kern="1200" dirty="0"/>
            <a:t>Freeze and thaw</a:t>
          </a:r>
        </a:p>
      </cdr:txBody>
    </cdr:sp>
  </cdr:relSizeAnchor>
  <cdr:relSizeAnchor xmlns:cdr="http://schemas.openxmlformats.org/drawingml/2006/chartDrawing">
    <cdr:from>
      <cdr:x>0.5768</cdr:x>
      <cdr:y>0.4652</cdr:y>
    </cdr:from>
    <cdr:to>
      <cdr:x>0.67514</cdr:x>
      <cdr:y>0.5</cdr:y>
    </cdr:to>
    <cdr:cxnSp macro="">
      <cdr:nvCxnSpPr>
        <cdr:cNvPr id="4" name="Straight Arrow Connector 3">
          <a:extLst xmlns:a="http://schemas.openxmlformats.org/drawingml/2006/main">
            <a:ext uri="{FF2B5EF4-FFF2-40B4-BE49-F238E27FC236}">
              <a16:creationId xmlns:a16="http://schemas.microsoft.com/office/drawing/2014/main" id="{44509011-1981-1F06-653B-E0FAAB768D6B}"/>
            </a:ext>
          </a:extLst>
        </cdr:cNvPr>
        <cdr:cNvCxnSpPr/>
      </cdr:nvCxnSpPr>
      <cdr:spPr>
        <a:xfrm xmlns:a="http://schemas.openxmlformats.org/drawingml/2006/main" flipV="1">
          <a:off x="4889659" y="2353580"/>
          <a:ext cx="833717" cy="176089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C00000"/>
          </a:solidFill>
          <a:tailEnd type="triangle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0.1079</cdr:x>
      <cdr:y>0.964</cdr:y>
    </cdr:from>
    <cdr:to>
      <cdr:x>0.8921</cdr:x>
      <cdr:y>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B31F8A0D-F3A6-4139-9C7F-D417DBEFAD83}"/>
            </a:ext>
          </a:extLst>
        </cdr:cNvPr>
        <cdr:cNvSpPr txBox="1"/>
      </cdr:nvSpPr>
      <cdr:spPr>
        <a:xfrm xmlns:a="http://schemas.openxmlformats.org/drawingml/2006/main">
          <a:off x="1240858" y="5812764"/>
          <a:ext cx="9017876" cy="217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CA" sz="1100" dirty="0"/>
        </a:p>
      </cdr:txBody>
    </cdr:sp>
  </cdr:relSizeAnchor>
  <cdr:relSizeAnchor xmlns:cdr="http://schemas.openxmlformats.org/drawingml/2006/chartDrawing">
    <cdr:from>
      <cdr:x>0.11613</cdr:x>
      <cdr:y>0.73329</cdr:y>
    </cdr:from>
    <cdr:to>
      <cdr:x>0.88387</cdr:x>
      <cdr:y>0.84271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C50352D6-F9C0-4D57-AA70-8A57C1B618F1}"/>
            </a:ext>
          </a:extLst>
        </cdr:cNvPr>
        <cdr:cNvSpPr txBox="1"/>
      </cdr:nvSpPr>
      <cdr:spPr>
        <a:xfrm xmlns:a="http://schemas.openxmlformats.org/drawingml/2006/main">
          <a:off x="1335448" y="3874117"/>
          <a:ext cx="8828696" cy="578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CA" sz="2000" b="1" dirty="0"/>
            <a:t>7.0                        6.9                        7.1                      7.2                        7.5                       7.6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0.1079</cdr:x>
      <cdr:y>0.964</cdr:y>
    </cdr:from>
    <cdr:to>
      <cdr:x>0.8921</cdr:x>
      <cdr:y>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B31F8A0D-F3A6-4139-9C7F-D417DBEFAD83}"/>
            </a:ext>
          </a:extLst>
        </cdr:cNvPr>
        <cdr:cNvSpPr txBox="1"/>
      </cdr:nvSpPr>
      <cdr:spPr>
        <a:xfrm xmlns:a="http://schemas.openxmlformats.org/drawingml/2006/main">
          <a:off x="1240858" y="5812764"/>
          <a:ext cx="9017876" cy="217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CA" sz="1100" dirty="0"/>
        </a:p>
      </cdr:txBody>
    </cdr:sp>
  </cdr:relSizeAnchor>
  <cdr:relSizeAnchor xmlns:cdr="http://schemas.openxmlformats.org/drawingml/2006/chartDrawing">
    <cdr:from>
      <cdr:x>0.11613</cdr:x>
      <cdr:y>0.73329</cdr:y>
    </cdr:from>
    <cdr:to>
      <cdr:x>0.88387</cdr:x>
      <cdr:y>0.84271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C50352D6-F9C0-4D57-AA70-8A57C1B618F1}"/>
            </a:ext>
          </a:extLst>
        </cdr:cNvPr>
        <cdr:cNvSpPr txBox="1"/>
      </cdr:nvSpPr>
      <cdr:spPr>
        <a:xfrm xmlns:a="http://schemas.openxmlformats.org/drawingml/2006/main">
          <a:off x="1335448" y="3874117"/>
          <a:ext cx="8828696" cy="578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CA" sz="2000" b="1" dirty="0"/>
        </a:p>
      </cdr:txBody>
    </cdr:sp>
  </cdr:relSizeAnchor>
  <cdr:relSizeAnchor xmlns:cdr="http://schemas.openxmlformats.org/drawingml/2006/chartDrawing">
    <cdr:from>
      <cdr:x>0.02091</cdr:x>
      <cdr:y>0.05826</cdr:y>
    </cdr:from>
    <cdr:to>
      <cdr:x>0.15625</cdr:x>
      <cdr:y>0.09729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034F5CA5-BF75-4A89-90DA-E91AD3276CF6}"/>
            </a:ext>
          </a:extLst>
        </cdr:cNvPr>
        <cdr:cNvSpPr txBox="1"/>
      </cdr:nvSpPr>
      <cdr:spPr>
        <a:xfrm xmlns:a="http://schemas.openxmlformats.org/drawingml/2006/main">
          <a:off x="240464" y="307815"/>
          <a:ext cx="1556328" cy="2061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CA" sz="1100" dirty="0"/>
            <a:t>Kg/10 plants 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0.1079</cdr:x>
      <cdr:y>0.964</cdr:y>
    </cdr:from>
    <cdr:to>
      <cdr:x>0.8921</cdr:x>
      <cdr:y>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B31F8A0D-F3A6-4139-9C7F-D417DBEFAD83}"/>
            </a:ext>
          </a:extLst>
        </cdr:cNvPr>
        <cdr:cNvSpPr txBox="1"/>
      </cdr:nvSpPr>
      <cdr:spPr>
        <a:xfrm xmlns:a="http://schemas.openxmlformats.org/drawingml/2006/main">
          <a:off x="1240858" y="5812764"/>
          <a:ext cx="9017876" cy="217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CA" sz="1100" dirty="0"/>
        </a:p>
      </cdr:txBody>
    </cdr:sp>
  </cdr:relSizeAnchor>
  <cdr:relSizeAnchor xmlns:cdr="http://schemas.openxmlformats.org/drawingml/2006/chartDrawing">
    <cdr:from>
      <cdr:x>0.11613</cdr:x>
      <cdr:y>0.73329</cdr:y>
    </cdr:from>
    <cdr:to>
      <cdr:x>0.88387</cdr:x>
      <cdr:y>0.84271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C50352D6-F9C0-4D57-AA70-8A57C1B618F1}"/>
            </a:ext>
          </a:extLst>
        </cdr:cNvPr>
        <cdr:cNvSpPr txBox="1"/>
      </cdr:nvSpPr>
      <cdr:spPr>
        <a:xfrm xmlns:a="http://schemas.openxmlformats.org/drawingml/2006/main">
          <a:off x="1335448" y="3874117"/>
          <a:ext cx="8828696" cy="578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CA" sz="2000" b="1" dirty="0"/>
            <a:t>7.0                        6.9                        7.1                      7.2                        7.5                       7.6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0.72538</cdr:x>
      <cdr:y>0.73422</cdr:y>
    </cdr:from>
    <cdr:to>
      <cdr:x>0.75379</cdr:x>
      <cdr:y>0.76737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C7B647C6-6437-4A68-B39C-0F0933D26F93}"/>
            </a:ext>
          </a:extLst>
        </cdr:cNvPr>
        <cdr:cNvSpPr txBox="1"/>
      </cdr:nvSpPr>
      <cdr:spPr>
        <a:xfrm xmlns:a="http://schemas.openxmlformats.org/drawingml/2006/main">
          <a:off x="5478749" y="3719369"/>
          <a:ext cx="214604" cy="1679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CA" sz="20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173CBE-A14D-4ED2-A355-3CA54A5717A1}" type="datetimeFigureOut">
              <a:rPr lang="en-CA" smtClean="0"/>
              <a:t>2026-02-05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B31067-6D18-4D6A-9270-F168314817A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55390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Visible symptoms begin after the secondary infection phase </a:t>
            </a:r>
            <a:r>
              <a:rPr lang="en-CA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(Ingram &amp; </a:t>
            </a:r>
            <a:r>
              <a:rPr lang="en-CA" dirty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Tommerup</a:t>
            </a:r>
            <a:r>
              <a:rPr lang="en-CA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, 1972). 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Cell hypertrophy &amp; hyperplasia (rapid reproduction and increased cell size)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Club formation</a:t>
            </a:r>
          </a:p>
          <a:p>
            <a:r>
              <a:rPr lang="en-US" dirty="0">
                <a:solidFill>
                  <a:schemeClr val="tx1"/>
                </a:solidFill>
              </a:rPr>
              <a:t>Resistant brassica lines have been identified (Ayers, 1957) and focus on inhibition of the secondary infection phase (</a:t>
            </a:r>
            <a:r>
              <a:rPr lang="en-US" dirty="0" err="1">
                <a:solidFill>
                  <a:schemeClr val="tx1"/>
                </a:solidFill>
              </a:rPr>
              <a:t>Deora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i="1" dirty="0">
                <a:solidFill>
                  <a:schemeClr val="tx1"/>
                </a:solidFill>
              </a:rPr>
              <a:t>et al., </a:t>
            </a:r>
            <a:r>
              <a:rPr lang="en-US" dirty="0">
                <a:solidFill>
                  <a:schemeClr val="tx1"/>
                </a:solidFill>
              </a:rPr>
              <a:t>2012). Genetic resistance is the method of  choice  for  managing  clubroot,  but  resistance  is  generally  based  on  single  pathotype- specific  genes  and,  although  highly  effective,  is  not durable.</a:t>
            </a:r>
          </a:p>
          <a:p>
            <a:r>
              <a:rPr lang="en-US" dirty="0">
                <a:solidFill>
                  <a:schemeClr val="tx1"/>
                </a:solidFill>
              </a:rPr>
              <a:t>Some cultural controls focus on reducing resting spore populations in the soil for the forthcoming brassica crop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FA0038-7055-434C-B6C4-B8C69565C60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06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B1 Local Crop Specialists invaluable for identifying candidate sites, written permission from all producers/researchers</a:t>
            </a:r>
          </a:p>
          <a:p>
            <a:r>
              <a:rPr lang="en-CA" dirty="0"/>
              <a:t>B2 Biosecurity measures were also implemented to ensure we were not aggravating the situation</a:t>
            </a:r>
          </a:p>
          <a:p>
            <a:r>
              <a:rPr lang="en-CA" dirty="0"/>
              <a:t>B3 Nano </a:t>
            </a:r>
            <a:r>
              <a:rPr lang="en-CA" dirty="0" err="1"/>
              <a:t>hyperspec</a:t>
            </a:r>
            <a:r>
              <a:rPr lang="en-CA" dirty="0"/>
              <a:t> captures 273 bands of reflectance information in the 399 – 1001 nm range. </a:t>
            </a:r>
          </a:p>
          <a:p>
            <a:pPr marL="171450" indent="-171450">
              <a:buFontTx/>
              <a:buChar char="-"/>
            </a:pPr>
            <a:r>
              <a:rPr lang="en-CA" dirty="0"/>
              <a:t>Discriminatory power</a:t>
            </a:r>
          </a:p>
          <a:p>
            <a:pPr marL="0" indent="0">
              <a:buFontTx/>
              <a:buNone/>
            </a:pPr>
            <a:r>
              <a:rPr lang="en-CA" dirty="0"/>
              <a:t>B4 For those concerned about incident light, radiance calibration was conducted in advance of every mission and a calibration tarp was included in each scene for accurate assignment of reflectance signatures</a:t>
            </a:r>
          </a:p>
          <a:p>
            <a:pPr marL="0" indent="0">
              <a:buFontTx/>
              <a:buNone/>
            </a:pPr>
            <a:r>
              <a:rPr lang="en-CA" dirty="0"/>
              <a:t>Photos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D8AECA-96D4-4536-B2A2-6DC00992A782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4116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Thanks DL Seeds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D8AECA-96D4-4536-B2A2-6DC00992A782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45142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Field trials at the Bradford Research Station with naturally infested soils </a:t>
            </a:r>
            <a:r>
              <a:rPr lang="en-CA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(pH 6.3, organic matter 70%) </a:t>
            </a:r>
            <a:r>
              <a:rPr lang="en-US" dirty="0">
                <a:solidFill>
                  <a:schemeClr val="tx1"/>
                </a:solidFill>
              </a:rPr>
              <a:t>, will be repeated in year 2</a:t>
            </a:r>
          </a:p>
          <a:p>
            <a:r>
              <a:rPr lang="en-US" sz="1200" dirty="0">
                <a:solidFill>
                  <a:schemeClr val="tx1"/>
                </a:solidFill>
              </a:rPr>
              <a:t>RCBD with six blocks, 1.5 m x 4 m plots </a:t>
            </a:r>
          </a:p>
          <a:p>
            <a:r>
              <a:rPr lang="en-US" dirty="0">
                <a:solidFill>
                  <a:schemeClr val="tx1"/>
                </a:solidFill>
              </a:rPr>
              <a:t>Cover crops grow for several weeks in Spring, burndown with herbicide, followed by L233P canola bioassay</a:t>
            </a:r>
          </a:p>
          <a:p>
            <a:r>
              <a:rPr lang="en-US" sz="1200" dirty="0">
                <a:solidFill>
                  <a:schemeClr val="tx1"/>
                </a:solidFill>
              </a:rPr>
              <a:t>Soil samples before</a:t>
            </a:r>
            <a:r>
              <a:rPr lang="en-US" dirty="0">
                <a:solidFill>
                  <a:schemeClr val="tx1"/>
                </a:solidFill>
              </a:rPr>
              <a:t> and after trial for pH and inoculum concentration in the soil</a:t>
            </a:r>
          </a:p>
          <a:p>
            <a:r>
              <a:rPr lang="en-US" sz="1200" dirty="0">
                <a:solidFill>
                  <a:schemeClr val="tx1"/>
                </a:solidFill>
              </a:rPr>
              <a:t>qPCR for resting spore analysis</a:t>
            </a:r>
          </a:p>
          <a:p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dirty="0">
                <a:solidFill>
                  <a:schemeClr val="tx1"/>
                </a:solidFill>
              </a:rPr>
              <a:t>The quantity of P. brassicae DNA in soil will be determined using </a:t>
            </a:r>
            <a:r>
              <a:rPr lang="en-US" sz="1200" dirty="0" err="1">
                <a:solidFill>
                  <a:schemeClr val="tx1"/>
                </a:solidFill>
              </a:rPr>
              <a:t>quanti-tative</a:t>
            </a:r>
            <a:r>
              <a:rPr lang="en-US" sz="1200" dirty="0">
                <a:solidFill>
                  <a:schemeClr val="tx1"/>
                </a:solidFill>
              </a:rPr>
              <a:t> PCR. Preplant  soil  samples  were  taken  from  each  replicate  to  quantify  the  initial  concentration  of  spores  and  </a:t>
            </a:r>
            <a:r>
              <a:rPr lang="en-US" sz="1200" dirty="0" err="1">
                <a:solidFill>
                  <a:schemeClr val="tx1"/>
                </a:solidFill>
              </a:rPr>
              <a:t>postplant</a:t>
            </a:r>
            <a:r>
              <a:rPr lang="en-US" sz="1200" dirty="0">
                <a:solidFill>
                  <a:schemeClr val="tx1"/>
                </a:solidFill>
              </a:rPr>
              <a:t>  </a:t>
            </a:r>
            <a:r>
              <a:rPr lang="en-US" sz="1200" dirty="0" err="1">
                <a:solidFill>
                  <a:schemeClr val="tx1"/>
                </a:solidFill>
              </a:rPr>
              <a:t>sam-ples</a:t>
            </a:r>
            <a:r>
              <a:rPr lang="en-US" sz="1200" dirty="0">
                <a:solidFill>
                  <a:schemeClr val="tx1"/>
                </a:solidFill>
              </a:rPr>
              <a:t>  were  taken  from  each  pot  to  quantify  the  final  concentration  of spores.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FA0038-7055-434C-B6C4-B8C69565C600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723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24A0E6-1534-5341-82DF-621A4163481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2828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2987E9-B03C-4475-8CED-4E127FFFCA0B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0272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biflagellate primary zoospore (PZ) is released from each resting spore (RS). When the PZ reaches the surface of a root hair (RH) (</a:t>
            </a:r>
            <a:r>
              <a:rPr lang="en-US"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</a:t>
            </a:r>
            <a:r>
              <a:rPr lang="en-US"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), it penetrates the cell wall and forms primary plasmodia in the root hairs. After a number of nuclear divisions the plasmodia cleaves into zoosporangia (ZS), developing and releasing secondary zoospores (SZ) (</a:t>
            </a:r>
            <a:r>
              <a:rPr lang="en-US"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</a:t>
            </a:r>
            <a:r>
              <a:rPr lang="en-US"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 Occasional fusion of SZ has been suggested. PZ or SZ can penetrate root cortex cells, in which the pathogen develops into secondary plasmodia (SP) (</a:t>
            </a:r>
            <a:r>
              <a:rPr lang="en-US"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</a:t>
            </a:r>
            <a:r>
              <a:rPr lang="en-US"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</a:t>
            </a:r>
            <a:r>
              <a:rPr lang="en-US"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</a:t>
            </a:r>
            <a:r>
              <a:rPr lang="en-US"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 Proliferation of SP is associated with cellular hypertrophy, causing a swollen root or club phenotype (Supplementary Fig. S1). After a number of nuclear divisions, the secondary plasmodia develop into multinuclear plasmodia and finally into resting spores (</a:t>
            </a:r>
            <a:r>
              <a:rPr lang="en-US"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</a:t>
            </a:r>
            <a:r>
              <a:rPr lang="en-US"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</a:t>
            </a:r>
            <a:r>
              <a:rPr lang="en-US"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), which are released into the surrounding soil when plants decay. RS = Resting spore, PZ = Primary zoospore, RH = root hair, ZS = Zoosporangia, SZ = Secondary zoospore, SP = Secondary plasmodia. PC = Plant cell, PCW = Plant cell wall</a:t>
            </a:r>
            <a:r>
              <a:rPr lang="en-US" sz="12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endParaRPr lang="en-US" sz="1200" b="0" kern="1200" baseline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starts its life cycle by resting spores. The resting spores are really small but they can persist in the soil for several years.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DD6993-86C9-914E-8F5A-06A325D33D4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66862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542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5372" indent="-302066" eaLnBrk="0" hangingPunct="0"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8265" indent="-241653" eaLnBrk="0" hangingPunct="0"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91571" indent="-241653" eaLnBrk="0" hangingPunct="0"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74878" indent="-241653" eaLnBrk="0" hangingPunct="0"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58184" indent="-241653" defTabSz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41490" indent="-241653" defTabSz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24796" indent="-241653" defTabSz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108102" indent="-241653" defTabSz="4833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B4093C-C1DF-46E1-BFBD-89CFBBB68711}" type="slidenum">
              <a:rPr kumimoji="0" lang="en-US" alt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3744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65BC6-836B-4E96-B5B1-4DA05CECF6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124185-4B2E-436C-9FC8-9F42E5A230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2533B6-CA3C-4B76-8B36-4C6FD2F47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5F567-B91F-4D2A-9154-3096D8237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01A39F-5B96-42B3-83BA-57B8672BA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3414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C8523-8DDF-4012-A07D-40DABEAF0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4726B-4CF9-45AD-A128-0D4ACEB63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E3B8BB-6DE5-4B0B-80C7-1896AE638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A0335-4DA5-427B-950C-6B741952F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8A068-7639-45DD-A76F-B44559E90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5912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39CBC-4773-4A9D-BAEA-61E7C8A91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967DF2-DB7B-4596-B0D0-E02AD8174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660FF-941E-4EFC-93AE-379F6400A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1CE7E-00AF-46F0-83EB-D6D0A8A6B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6F73C-66DA-46E8-A04E-87C2F1ECF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9398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52B9-81D9-4AC1-8262-B243C87D7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F3392E-701B-4CE4-A0BD-4B22E3294A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8C29F0-42FC-46AA-A142-5FCB3DBB16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4C68DA-1428-4A85-86EE-AE0A46A67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504511-90A3-4F82-8F0A-6979CECFE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7674DB-079C-4B96-83ED-074483657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98313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5701A-27A8-453D-A170-236A22DEF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D2BF3E-7207-4550-994A-2F28AE48AF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F4A844-769E-4606-9699-11942872E7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253A82-D6D6-4DC8-BAA2-728E1878B1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AFCF45-5AFE-4D65-9975-666E3CB9C6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2ED330-B4BE-4029-B060-AACCB622E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288268-7994-43B3-B5B3-DDEB960AE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23A39A-E83F-4F12-A975-A378EB724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4498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E81B3-9011-44E5-8C02-3133ABDE2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23108F-D894-4DC8-94A1-8417C7FBA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E334CC-49B2-4371-90A9-478634F91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035C18-9CA6-41AA-B92D-A1990565B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66005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30451C-8662-41D2-88AB-80B360996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361241-7315-4790-BBD1-4345D6033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EB0A99-EC17-4744-82A4-23D1BFB97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512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B5518-2D44-452A-8EF3-818F160E1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93B05-5B58-4CD7-B984-C14861556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304D83-1701-4F7E-8C36-5D23678F24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841F8D-8B5C-4C2B-A5B7-4912AA9D5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AA4A36-2005-42F8-B45D-986B0CFD2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07EE14-FEF9-4B85-80F4-9E5CAA23F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7474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0D685-7731-47E0-87B9-59BD6C71E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19B03C-DBC5-4CDF-81A5-FAECBD5098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8F7098-25C6-45B7-A35A-6E28180992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5BEACA-A08C-4BA4-BE96-6CC436689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AED6B6-3193-49B8-8A35-8FB9FA355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8C034A-76DD-4FEC-892A-FB59770EA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0439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FDD09-DFCA-4B8D-9DC3-F6DB73C12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985B28-4CBA-4440-A22A-7BA3420B3B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2E1A17-DE12-4C7A-AD36-D036F4C29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C334E-A817-43C8-A93A-2F3B53D6C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8E16A-4D31-4AA7-80AF-5DF22BBF7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8335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C55120-DFF9-432C-82D2-734C58BDAB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1C6051-D32E-44F6-BD07-8CA0AB1A9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055360-B652-43DC-B06E-610015D28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B70926-5D82-4AD7-A879-4C54EF479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EC757A-5E0F-4369-B046-D0379F6F6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7020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74535-13A9-914D-A6BC-97AFF28830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289560"/>
            <a:ext cx="10896600" cy="893218"/>
          </a:xfrm>
        </p:spPr>
        <p:txBody>
          <a:bodyPr anchor="b">
            <a:normAutofit/>
          </a:bodyPr>
          <a:lstStyle>
            <a:lvl1pPr algn="ctr">
              <a:defRPr sz="5400">
                <a:latin typeface="Eurostile" panose="020B050402020205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43A40995-514F-A74C-B120-F2ADB49206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7700" y="1097363"/>
            <a:ext cx="10896600" cy="6028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spc="300">
                <a:solidFill>
                  <a:schemeClr val="tx2"/>
                </a:solidFill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EC1740A4-BBA1-4296-9738-ADD3B80B2439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47700" y="1806575"/>
            <a:ext cx="10896600" cy="457835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256247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14685" y="221384"/>
            <a:ext cx="11569307" cy="6410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/>
          </a:p>
        </p:txBody>
      </p:sp>
      <p:sp>
        <p:nvSpPr>
          <p:cNvPr id="4" name="Shape 16"/>
          <p:cNvSpPr txBox="1">
            <a:spLocks noGrp="1"/>
          </p:cNvSpPr>
          <p:nvPr>
            <p:ph type="title"/>
          </p:nvPr>
        </p:nvSpPr>
        <p:spPr>
          <a:xfrm>
            <a:off x="1539241" y="274637"/>
            <a:ext cx="10043161" cy="81992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013"/>
            </a:lvl2pPr>
            <a:lvl3pPr lvl="2" indent="0">
              <a:spcBef>
                <a:spcPts val="0"/>
              </a:spcBef>
              <a:buFont typeface="Arial"/>
              <a:buNone/>
              <a:defRPr sz="1013"/>
            </a:lvl3pPr>
            <a:lvl4pPr lvl="3" indent="0">
              <a:spcBef>
                <a:spcPts val="0"/>
              </a:spcBef>
              <a:buFont typeface="Arial"/>
              <a:buNone/>
              <a:defRPr sz="1013"/>
            </a:lvl4pPr>
            <a:lvl5pPr lvl="4" indent="0">
              <a:spcBef>
                <a:spcPts val="0"/>
              </a:spcBef>
              <a:buFont typeface="Arial"/>
              <a:buNone/>
              <a:defRPr sz="1013"/>
            </a:lvl5pPr>
            <a:lvl6pPr lvl="5" indent="0">
              <a:spcBef>
                <a:spcPts val="0"/>
              </a:spcBef>
              <a:buFont typeface="Arial"/>
              <a:buNone/>
              <a:defRPr sz="1013"/>
            </a:lvl6pPr>
            <a:lvl7pPr lvl="6" indent="0">
              <a:spcBef>
                <a:spcPts val="0"/>
              </a:spcBef>
              <a:buFont typeface="Arial"/>
              <a:buNone/>
              <a:defRPr sz="1013"/>
            </a:lvl7pPr>
            <a:lvl8pPr lvl="7" indent="0">
              <a:spcBef>
                <a:spcPts val="0"/>
              </a:spcBef>
              <a:buFont typeface="Arial"/>
              <a:buNone/>
              <a:defRPr sz="1013"/>
            </a:lvl8pPr>
            <a:lvl9pPr lvl="8" indent="0">
              <a:spcBef>
                <a:spcPts val="0"/>
              </a:spcBef>
              <a:buFont typeface="Arial"/>
              <a:buNone/>
              <a:defRPr sz="1013"/>
            </a:lvl9pPr>
          </a:lstStyle>
          <a:p>
            <a:r>
              <a:rPr lang="en-CA" dirty="0"/>
              <a:t>Click to edit Master title style</a:t>
            </a:r>
            <a:endParaRPr dirty="0"/>
          </a:p>
        </p:txBody>
      </p:sp>
      <p:sp>
        <p:nvSpPr>
          <p:cNvPr id="5" name="Shape 17"/>
          <p:cNvSpPr txBox="1">
            <a:spLocks noGrp="1"/>
          </p:cNvSpPr>
          <p:nvPr>
            <p:ph type="body" idx="1"/>
          </p:nvPr>
        </p:nvSpPr>
        <p:spPr>
          <a:xfrm>
            <a:off x="1539241" y="1245870"/>
            <a:ext cx="10043161" cy="48802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1950" marR="0" lvl="0" indent="-227013" algn="l" rtl="0">
              <a:lnSpc>
                <a:spcPct val="100000"/>
              </a:lnSpc>
              <a:spcBef>
                <a:spcPts val="203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tabLst/>
              <a:defRPr sz="2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17910" marR="0" lvl="1" indent="-32147" algn="l" rtl="0">
              <a:lnSpc>
                <a:spcPct val="100000"/>
              </a:lnSpc>
              <a:spcBef>
                <a:spcPts val="203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42938" marR="0" lvl="2" indent="0" algn="l" rtl="0">
              <a:lnSpc>
                <a:spcPct val="100000"/>
              </a:lnSpc>
              <a:spcBef>
                <a:spcPts val="203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01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00113" marR="0" lvl="3" indent="0" algn="l" rtl="0">
              <a:lnSpc>
                <a:spcPct val="100000"/>
              </a:lnSpc>
              <a:spcBef>
                <a:spcPts val="203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01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57288" marR="0" lvl="4" indent="0" algn="l" rtl="0">
              <a:lnSpc>
                <a:spcPct val="100000"/>
              </a:lnSpc>
              <a:spcBef>
                <a:spcPts val="203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01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414463" marR="0" lvl="5" indent="14288" algn="l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671638" marR="0" lvl="6" indent="14288" algn="l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928813" marR="0" lvl="7" indent="14288" algn="l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185988" marR="0" lvl="8" indent="14288" algn="l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endParaRPr lang="en-CA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084" y="5568956"/>
            <a:ext cx="5193792" cy="118567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1268365" y="6359237"/>
            <a:ext cx="6650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EFBF206-D827-3B49-B73D-5BB799A7735E}" type="slidenum">
              <a:rPr lang="en-US" sz="1400" smtClean="0"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61103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43808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43808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8B16C6-7F12-488C-AE24-BD815D9C2E7F}" type="slidenum">
              <a:rPr lang="en-US" altLang="en-US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6894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3136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43808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43808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19D777-8CD9-4773-AC69-5EC3BB1A944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7084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31928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77652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43808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43808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3E945F-4940-4D9C-9A0E-9F479F3BCBC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95233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43808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43808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ACAB1F-F3D3-47AD-BDD5-AF806811E82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53772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40637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43808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43808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278BCC-ECED-4E2C-A2B3-3A16974A87B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6675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87366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39685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937718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30305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18130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041340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44639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62091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43808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43808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503253-F204-4437-A77B-79F025C5AC1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63526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62498-757A-D84D-9B4B-CF9C71479D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8474AD-F022-894C-933C-715FA6257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9DB2C-F292-3E43-A86B-4E70FFC63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C1A70-A906-764C-AA92-C638DC6D3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E42B3-1BE1-8847-A9C2-FE3B0E418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AD352-EE33-9847-91C4-1F2040350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8226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CA1F9-1F88-F540-B934-28EEF07D7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13A66-FA85-EE44-A9D9-AF24689827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E93E1-3470-FB4D-886C-31E0900F5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6B3B28-7A1C-2243-A999-4EAFE7EA6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CC255-7801-C040-82E6-1C26848F9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AD352-EE33-9847-91C4-1F2040350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7063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48545-1044-DE4C-83A1-C1C94D79A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3071CB-0C91-6345-8AF1-4A06B42AFD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B8E55C-4F20-2643-A923-B9CBA0996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CBBD82-D296-7A48-8552-780E4E90B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BBC732-BF38-1143-8FE7-0F92C7189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AD352-EE33-9847-91C4-1F2040350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0412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8CC9D-FEDB-E34C-AC21-8A40F67DF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C0BBA-75CD-E749-AEE9-054D9370CA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00F3FD-C6A9-F048-82F1-29AFFF0486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20FF6D-1FFC-CC48-924F-AF992CC81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93B074-9CC4-2E4D-8222-B8B962A64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3C7D5F-BEA2-5A49-B3A6-F3C8CFC2B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AD352-EE33-9847-91C4-1F2040350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491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73EE9-5E26-014B-9AA1-0DAED99F5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20F5D-A447-5746-9902-7971F9123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735998-48EC-D14B-BDC0-C26841F7C0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DFDF04-77DD-8044-B1E7-CDC8E04910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CFB5DA-8F67-C044-AE94-BE34884CBC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152603-BA07-0D43-8853-845BF5581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D77E7E-5565-2040-B618-7EC33BC00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FED028-5816-5B4B-B0BE-E59EBDA75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AD352-EE33-9847-91C4-1F2040350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9585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BD18B-291D-4C46-A84E-D37BD76E6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91E7D0-8FCF-7440-8FC8-9ACEC0944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9170C5-B734-6C4E-A7BC-0C50BFEB9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FBCE55-8FE6-2744-B212-E6BF6503A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AD352-EE33-9847-91C4-1F2040350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0639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CA8753-50C2-5647-ADC0-C63398959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F20335-B461-7048-94B4-EA3F3CD7E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7B514-A9EF-EB44-8779-A252B5891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AD352-EE33-9847-91C4-1F2040350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2169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32527-D9F4-5B4E-AD86-07207AE2A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F85E1-A703-824D-BCAE-532D5E089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47CA7-1F91-4E40-93FB-B9CBB6EF7A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89F819-62B4-BF4A-A802-4FEF65B38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B8C189-7FFB-9C4F-87DF-23987A46F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A7DE75-E64E-AF42-8164-0086D55BC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AD352-EE33-9847-91C4-1F2040350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1907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6959F-A58D-1E40-96FE-46CDF90A7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8218EC-9D89-C943-9035-231B9889D2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DFF6E5-F021-914F-8267-A46359EB6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149723-12E8-8F46-B748-F39134C17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52E4AD-D6BB-CA42-A939-3BE1400F2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7987B9-8339-AA49-9619-789A478C4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AD352-EE33-9847-91C4-1F2040350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9045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06933-654E-7B4F-B19E-774734ED7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DE146F-D6ED-A346-A378-0F82B7E349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95247B-2649-DE48-BD01-94482F247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9A8228-0D4D-FB47-B872-CC68A61FC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DD7422-1F34-9B4C-8CB9-B1D3691A5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AD352-EE33-9847-91C4-1F2040350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0704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88D0A9-8377-C348-9850-F454270089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C43E7C-A16C-1749-A695-F463FEF122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4A04D5-71CF-0041-BD5C-A873ADF54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5C3740-9B22-A246-AEC1-95D7B059C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7FF79-0E0A-1744-80E9-729DE0994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AD352-EE33-9847-91C4-1F2040350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72753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14685" y="221384"/>
            <a:ext cx="11569307" cy="6410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/>
          </a:p>
        </p:txBody>
      </p:sp>
      <p:sp>
        <p:nvSpPr>
          <p:cNvPr id="4" name="Shape 30"/>
          <p:cNvSpPr txBox="1">
            <a:spLocks noGrp="1"/>
          </p:cNvSpPr>
          <p:nvPr>
            <p:ph type="ctrTitle"/>
          </p:nvPr>
        </p:nvSpPr>
        <p:spPr>
          <a:xfrm>
            <a:off x="2743203" y="1600200"/>
            <a:ext cx="853439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3200" b="1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013"/>
            </a:lvl2pPr>
            <a:lvl3pPr lvl="2" indent="0">
              <a:spcBef>
                <a:spcPts val="0"/>
              </a:spcBef>
              <a:buFont typeface="Arial"/>
              <a:buNone/>
              <a:defRPr sz="1013"/>
            </a:lvl3pPr>
            <a:lvl4pPr lvl="3" indent="0">
              <a:spcBef>
                <a:spcPts val="0"/>
              </a:spcBef>
              <a:buFont typeface="Arial"/>
              <a:buNone/>
              <a:defRPr sz="1013"/>
            </a:lvl4pPr>
            <a:lvl5pPr lvl="4" indent="0">
              <a:spcBef>
                <a:spcPts val="0"/>
              </a:spcBef>
              <a:buFont typeface="Arial"/>
              <a:buNone/>
              <a:defRPr sz="1013"/>
            </a:lvl5pPr>
            <a:lvl6pPr lvl="5" indent="0">
              <a:spcBef>
                <a:spcPts val="0"/>
              </a:spcBef>
              <a:buFont typeface="Arial"/>
              <a:buNone/>
              <a:defRPr sz="1013"/>
            </a:lvl6pPr>
            <a:lvl7pPr lvl="6" indent="0">
              <a:spcBef>
                <a:spcPts val="0"/>
              </a:spcBef>
              <a:buFont typeface="Arial"/>
              <a:buNone/>
              <a:defRPr sz="1013"/>
            </a:lvl7pPr>
            <a:lvl8pPr lvl="7" indent="0">
              <a:spcBef>
                <a:spcPts val="0"/>
              </a:spcBef>
              <a:buFont typeface="Arial"/>
              <a:buNone/>
              <a:defRPr sz="1013"/>
            </a:lvl8pPr>
            <a:lvl9pPr lvl="8" indent="0">
              <a:spcBef>
                <a:spcPts val="0"/>
              </a:spcBef>
              <a:buFont typeface="Arial"/>
              <a:buNone/>
              <a:defRPr sz="1013"/>
            </a:lvl9pPr>
          </a:lstStyle>
          <a:p>
            <a:r>
              <a:rPr lang="en-CA" dirty="0"/>
              <a:t>Click to edit Master title style</a:t>
            </a:r>
            <a:endParaRPr dirty="0"/>
          </a:p>
        </p:txBody>
      </p:sp>
      <p:sp>
        <p:nvSpPr>
          <p:cNvPr id="5" name="Shape 31"/>
          <p:cNvSpPr txBox="1">
            <a:spLocks noGrp="1"/>
          </p:cNvSpPr>
          <p:nvPr>
            <p:ph type="subTitle" idx="1"/>
          </p:nvPr>
        </p:nvSpPr>
        <p:spPr>
          <a:xfrm>
            <a:off x="2743203" y="2743202"/>
            <a:ext cx="8534399" cy="1447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C3002F"/>
              </a:buClr>
              <a:buFont typeface="Arial"/>
              <a:buNone/>
              <a:defRPr sz="2400" b="1" i="0" u="none" strike="noStrike" cap="none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57175" marR="0" lvl="1" indent="0" algn="ctr" rtl="0">
              <a:lnSpc>
                <a:spcPct val="100000"/>
              </a:lnSpc>
              <a:spcBef>
                <a:spcPts val="203"/>
              </a:spcBef>
              <a:spcAft>
                <a:spcPts val="0"/>
              </a:spcAft>
              <a:buClr>
                <a:srgbClr val="C3002F"/>
              </a:buClr>
              <a:buFont typeface="Arial"/>
              <a:buNone/>
              <a:defRPr sz="101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14350" marR="0" lvl="2" indent="0" algn="ctr" rtl="0">
              <a:lnSpc>
                <a:spcPct val="100000"/>
              </a:lnSpc>
              <a:spcBef>
                <a:spcPts val="203"/>
              </a:spcBef>
              <a:spcAft>
                <a:spcPts val="0"/>
              </a:spcAft>
              <a:buClr>
                <a:srgbClr val="C3002F"/>
              </a:buClr>
              <a:buFont typeface="Arial"/>
              <a:buNone/>
              <a:defRPr sz="101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771525" marR="0" lvl="3" indent="0" algn="ctr" rtl="0">
              <a:lnSpc>
                <a:spcPct val="100000"/>
              </a:lnSpc>
              <a:spcBef>
                <a:spcPts val="203"/>
              </a:spcBef>
              <a:spcAft>
                <a:spcPts val="0"/>
              </a:spcAft>
              <a:buClr>
                <a:srgbClr val="C3002F"/>
              </a:buClr>
              <a:buFont typeface="Arial"/>
              <a:buNone/>
              <a:defRPr sz="101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028700" marR="0" lvl="4" indent="0" algn="ctr" rtl="0">
              <a:lnSpc>
                <a:spcPct val="100000"/>
              </a:lnSpc>
              <a:spcBef>
                <a:spcPts val="203"/>
              </a:spcBef>
              <a:spcAft>
                <a:spcPts val="0"/>
              </a:spcAft>
              <a:buClr>
                <a:srgbClr val="C3002F"/>
              </a:buClr>
              <a:buFont typeface="Arial"/>
              <a:buNone/>
              <a:defRPr sz="101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285875" marR="0" lvl="5" indent="0" algn="ctr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12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543050" marR="0" lvl="6" indent="0" algn="ctr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12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800225" marR="0" lvl="7" indent="0" algn="ctr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12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057400" marR="0" lvl="8" indent="0" algn="ctr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12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CA" dirty="0"/>
              <a:t>Click to edit Master subtitle style</a:t>
            </a:r>
            <a:endParaRPr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1268365" y="6359237"/>
            <a:ext cx="6650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EFBF206-D827-3B49-B73D-5BB799A7735E}" type="slidenum">
              <a:rPr lang="en-US" sz="1400" smtClean="0"/>
              <a:t>‹#›</a:t>
            </a:fld>
            <a:endParaRPr lang="en-US" sz="140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084" y="5568956"/>
            <a:ext cx="5193792" cy="118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87555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14685" y="221384"/>
            <a:ext cx="11569307" cy="6410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/>
          </a:p>
        </p:txBody>
      </p:sp>
      <p:sp>
        <p:nvSpPr>
          <p:cNvPr id="4" name="Shape 16"/>
          <p:cNvSpPr txBox="1">
            <a:spLocks noGrp="1"/>
          </p:cNvSpPr>
          <p:nvPr>
            <p:ph type="title"/>
          </p:nvPr>
        </p:nvSpPr>
        <p:spPr>
          <a:xfrm>
            <a:off x="1539241" y="274637"/>
            <a:ext cx="10043161" cy="81992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013"/>
            </a:lvl2pPr>
            <a:lvl3pPr lvl="2" indent="0">
              <a:spcBef>
                <a:spcPts val="0"/>
              </a:spcBef>
              <a:buFont typeface="Arial"/>
              <a:buNone/>
              <a:defRPr sz="1013"/>
            </a:lvl3pPr>
            <a:lvl4pPr lvl="3" indent="0">
              <a:spcBef>
                <a:spcPts val="0"/>
              </a:spcBef>
              <a:buFont typeface="Arial"/>
              <a:buNone/>
              <a:defRPr sz="1013"/>
            </a:lvl4pPr>
            <a:lvl5pPr lvl="4" indent="0">
              <a:spcBef>
                <a:spcPts val="0"/>
              </a:spcBef>
              <a:buFont typeface="Arial"/>
              <a:buNone/>
              <a:defRPr sz="1013"/>
            </a:lvl5pPr>
            <a:lvl6pPr lvl="5" indent="0">
              <a:spcBef>
                <a:spcPts val="0"/>
              </a:spcBef>
              <a:buFont typeface="Arial"/>
              <a:buNone/>
              <a:defRPr sz="1013"/>
            </a:lvl6pPr>
            <a:lvl7pPr lvl="6" indent="0">
              <a:spcBef>
                <a:spcPts val="0"/>
              </a:spcBef>
              <a:buFont typeface="Arial"/>
              <a:buNone/>
              <a:defRPr sz="1013"/>
            </a:lvl7pPr>
            <a:lvl8pPr lvl="7" indent="0">
              <a:spcBef>
                <a:spcPts val="0"/>
              </a:spcBef>
              <a:buFont typeface="Arial"/>
              <a:buNone/>
              <a:defRPr sz="1013"/>
            </a:lvl8pPr>
            <a:lvl9pPr lvl="8" indent="0">
              <a:spcBef>
                <a:spcPts val="0"/>
              </a:spcBef>
              <a:buFont typeface="Arial"/>
              <a:buNone/>
              <a:defRPr sz="1013"/>
            </a:lvl9pPr>
          </a:lstStyle>
          <a:p>
            <a:r>
              <a:rPr lang="en-CA" dirty="0"/>
              <a:t>Click to edit Master title style</a:t>
            </a:r>
            <a:endParaRPr dirty="0"/>
          </a:p>
        </p:txBody>
      </p:sp>
      <p:sp>
        <p:nvSpPr>
          <p:cNvPr id="5" name="Shape 17"/>
          <p:cNvSpPr txBox="1">
            <a:spLocks noGrp="1"/>
          </p:cNvSpPr>
          <p:nvPr>
            <p:ph type="body" idx="1"/>
          </p:nvPr>
        </p:nvSpPr>
        <p:spPr>
          <a:xfrm>
            <a:off x="1539241" y="1245870"/>
            <a:ext cx="10043161" cy="48802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1950" marR="0" lvl="0" indent="-227013" algn="l" rtl="0">
              <a:lnSpc>
                <a:spcPct val="100000"/>
              </a:lnSpc>
              <a:spcBef>
                <a:spcPts val="203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tabLst/>
              <a:defRPr sz="2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17910" marR="0" lvl="1" indent="-32147" algn="l" rtl="0">
              <a:lnSpc>
                <a:spcPct val="100000"/>
              </a:lnSpc>
              <a:spcBef>
                <a:spcPts val="203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42938" marR="0" lvl="2" indent="0" algn="l" rtl="0">
              <a:lnSpc>
                <a:spcPct val="100000"/>
              </a:lnSpc>
              <a:spcBef>
                <a:spcPts val="203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01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00113" marR="0" lvl="3" indent="0" algn="l" rtl="0">
              <a:lnSpc>
                <a:spcPct val="100000"/>
              </a:lnSpc>
              <a:spcBef>
                <a:spcPts val="203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01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57288" marR="0" lvl="4" indent="0" algn="l" rtl="0">
              <a:lnSpc>
                <a:spcPct val="100000"/>
              </a:lnSpc>
              <a:spcBef>
                <a:spcPts val="203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01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414463" marR="0" lvl="5" indent="14288" algn="l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671638" marR="0" lvl="6" indent="14288" algn="l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928813" marR="0" lvl="7" indent="14288" algn="l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185988" marR="0" lvl="8" indent="14288" algn="l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endParaRPr lang="en-CA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084" y="5568956"/>
            <a:ext cx="5193792" cy="118567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1268365" y="6359237"/>
            <a:ext cx="6650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EFBF206-D827-3B49-B73D-5BB799A7735E}" type="slidenum">
              <a:rPr lang="en-US" sz="1400" smtClean="0"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028723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3328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25195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50658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83762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98334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06083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06993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324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75683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93135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9983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A4A20-9E70-4ADF-93C1-5AE4581948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224" y="749808"/>
            <a:ext cx="6812280" cy="4206240"/>
          </a:xfrm>
        </p:spPr>
        <p:txBody>
          <a:bodyPr anchor="t">
            <a:normAutofit/>
          </a:bodyPr>
          <a:lstStyle>
            <a:lvl1pPr algn="l">
              <a:defRPr sz="6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A1A2C5-995E-4938-A286-FF484EFA52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223" y="5257800"/>
            <a:ext cx="6812279" cy="130759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Picture Placeholder 16">
            <a:extLst>
              <a:ext uri="{FF2B5EF4-FFF2-40B4-BE49-F238E27FC236}">
                <a16:creationId xmlns:a16="http://schemas.microsoft.com/office/drawing/2014/main" id="{C6A8E625-65C2-D767-7DCE-651B5503EA6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13533" y="0"/>
            <a:ext cx="4082983" cy="6858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21051703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AD3C5B21-C400-4C50-8684-59543CDC43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2" y="0"/>
            <a:ext cx="12192000" cy="6858000"/>
          </a:xfrm>
          <a:noFill/>
        </p:spPr>
        <p:txBody>
          <a:bodyPr anchor="b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81B040C-8943-4433-BFE9-AFB1F7C9ED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7636" y="-2"/>
            <a:ext cx="11014364" cy="4100947"/>
          </a:xfrm>
          <a:gradFill>
            <a:gsLst>
              <a:gs pos="77000">
                <a:srgbClr val="000000">
                  <a:alpha val="30000"/>
                </a:srgbClr>
              </a:gs>
              <a:gs pos="38000">
                <a:srgbClr val="000000">
                  <a:alpha val="20000"/>
                </a:srgbClr>
              </a:gs>
              <a:gs pos="0">
                <a:srgbClr val="000000">
                  <a:alpha val="0"/>
                </a:srgbClr>
              </a:gs>
              <a:gs pos="20000">
                <a:srgbClr val="000000">
                  <a:alpha val="0"/>
                </a:srgbClr>
              </a:gs>
              <a:gs pos="100000">
                <a:srgbClr val="000000">
                  <a:alpha val="30000"/>
                </a:srgbClr>
              </a:gs>
            </a:gsLst>
            <a:lin ang="21594000" scaled="0"/>
          </a:gradFill>
        </p:spPr>
        <p:txBody>
          <a:bodyPr rIns="731520">
            <a:normAutofit/>
          </a:bodyPr>
          <a:lstStyle>
            <a:lvl1pPr algn="r">
              <a:defRPr sz="6000">
                <a:solidFill>
                  <a:schemeClr val="bg1"/>
                </a:solidFill>
              </a:defRPr>
            </a:lvl1pPr>
          </a:lstStyle>
          <a:p>
            <a:pPr algn="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Click to edit Master title style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37903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 le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CFE912F-46EC-49B0-9C9A-DE9CBDF9FB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23560" y="685800"/>
            <a:ext cx="5943600" cy="4379976"/>
          </a:xfrm>
        </p:spPr>
        <p:txBody>
          <a:bodyPr anchor="t">
            <a:normAutofit/>
          </a:bodyPr>
          <a:lstStyle>
            <a:lvl1pPr>
              <a:defRPr sz="6000" spc="-20" baseline="0">
                <a:solidFill>
                  <a:schemeClr val="bg1"/>
                </a:solidFill>
              </a:defRPr>
            </a:lvl1pPr>
          </a:lstStyle>
          <a:p>
            <a:r>
              <a:rPr lang="en-US" sz="6000"/>
              <a:t>Click to edit Master title style</a:t>
            </a:r>
            <a:endParaRPr lang="en-US" sz="60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BF32D81-1E24-45B8-A09D-EEAD404D8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3560" y="5065776"/>
            <a:ext cx="5945393" cy="1108335"/>
          </a:xfrm>
        </p:spPr>
        <p:txBody>
          <a:bodyPr anchor="b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D71BA6F2-2182-4910-8DA6-71E5AB27458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105400" cy="6858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187697971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F2AAFDE-CB45-46CA-8961-8133FCA5F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506577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09C30D-AB58-482B-B553-F71367094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85800"/>
            <a:ext cx="3867912" cy="5504688"/>
          </a:xfrm>
        </p:spPr>
        <p:txBody>
          <a:bodyPr anchor="ctr">
            <a:normAutofit/>
          </a:bodyPr>
          <a:lstStyle>
            <a:lvl1pPr>
              <a:defRPr sz="4000" spc="-20" baseline="0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B1A8891C-A2D4-4238-ABCE-62AB3A9121A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65776" y="0"/>
            <a:ext cx="7123176" cy="196596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DFCFAED4-0A56-424D-BF74-4051B0BDA9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24144" y="2496312"/>
            <a:ext cx="5705856" cy="3822192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946F5EF-2C45-4A87-A1DD-BD2A6FB91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277" y="6356350"/>
            <a:ext cx="374904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9188F17E-DD3B-4CCC-957F-5A69144884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2A0235C7-971D-4E52-B991-EFA44A9AF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D815C-8BF3-4ECF-A945-A2A7C2983AF9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5931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5F516FD-E4AF-4BA2-902A-DA4674655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9580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F0F480-E13D-4322-ADF4-56769DC5A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045" y="363854"/>
            <a:ext cx="10780955" cy="124371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000"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C13D6-1FC2-78F6-EBE9-2E851CAD7BD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9288" y="2377440"/>
            <a:ext cx="5157216" cy="3840480"/>
          </a:xfrm>
        </p:spPr>
        <p:txBody>
          <a:bodyPr/>
          <a:lstStyle>
            <a:lvl1pPr marL="0" indent="0">
              <a:buNone/>
              <a:defRPr sz="2000"/>
            </a:lvl1pPr>
            <a:lvl2pPr marL="2286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2pPr>
            <a:lvl3pPr marL="6858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3pPr>
            <a:lvl4pPr marL="11430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4pPr>
            <a:lvl5pPr marL="16002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7E978FE6-72A5-C193-FEA5-1EE9D77AD95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54496" y="2377440"/>
            <a:ext cx="5157216" cy="3840480"/>
          </a:xfrm>
        </p:spPr>
        <p:txBody>
          <a:bodyPr/>
          <a:lstStyle>
            <a:lvl1pPr marL="0" indent="0">
              <a:buNone/>
              <a:defRPr sz="2000"/>
            </a:lvl1pPr>
            <a:lvl2pPr marL="2286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2pPr>
            <a:lvl3pPr marL="6858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3pPr>
            <a:lvl4pPr marL="11430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4pPr>
            <a:lvl5pPr marL="16002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7F3D4E9-1171-434D-AA71-EA27F72E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7A29A0D-15CB-4460-9435-7E7D645346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B6F95C2-7834-44D3-B93B-79D944E1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95735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5F516FD-E4AF-4BA2-902A-DA4674655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23176" y="-1"/>
            <a:ext cx="506577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F0F480-E13D-4322-ADF4-56769DC5A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26680" y="667512"/>
            <a:ext cx="3867912" cy="5522976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000"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C13D6-1FC2-78F6-EBE9-2E851CAD7BD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6" y="859536"/>
            <a:ext cx="5166360" cy="1499616"/>
          </a:xfrm>
        </p:spPr>
        <p:txBody>
          <a:bodyPr/>
          <a:lstStyle>
            <a:lvl1pPr marL="512064" indent="-512064">
              <a:buClr>
                <a:schemeClr val="accent3">
                  <a:lumMod val="50000"/>
                </a:schemeClr>
              </a:buClr>
              <a:buFont typeface="+mj-lt"/>
              <a:buAutoNum type="arabicPeriod"/>
              <a:defRPr sz="2000"/>
            </a:lvl1pPr>
            <a:lvl2pPr marL="1097280" indent="-457200">
              <a:spcBef>
                <a:spcPts val="1000"/>
              </a:spcBef>
              <a:buClr>
                <a:schemeClr val="accent3">
                  <a:lumMod val="50000"/>
                </a:schemeClr>
              </a:buClr>
              <a:buFont typeface="+mj-lt"/>
              <a:buAutoNum type="alphaLcPeriod"/>
              <a:defRPr/>
            </a:lvl2pPr>
            <a:lvl3pPr marL="164592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3pPr>
            <a:lvl4pPr marL="11430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4pPr>
            <a:lvl5pPr marL="16002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7E978FE6-72A5-C193-FEA5-1EE9D77AD95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8136" y="2706624"/>
            <a:ext cx="5084064" cy="3383280"/>
          </a:xfrm>
        </p:spPr>
        <p:txBody>
          <a:bodyPr/>
          <a:lstStyle>
            <a:lvl1pPr marL="0" indent="0">
              <a:buNone/>
              <a:defRPr sz="2000"/>
            </a:lvl1pPr>
            <a:lvl2pPr marL="2286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2pPr>
            <a:lvl3pPr marL="6858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3pPr>
            <a:lvl4pPr marL="11430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4pPr>
            <a:lvl5pPr marL="16002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7F3D4E9-1171-434D-AA71-EA27F72E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7A29A0D-15CB-4460-9435-7E7D645346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B6F95C2-7834-44D3-B93B-79D944E1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6B786C7-B8F9-4072-AAAA-17258464D73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80080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5F516FD-E4AF-4BA2-902A-DA4674655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9580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F0F480-E13D-4322-ADF4-56769DC5A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045" y="363854"/>
            <a:ext cx="10780955" cy="124371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000"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C13D6-1FC2-78F6-EBE9-2E851CAD7BD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9288" y="2615184"/>
            <a:ext cx="5614416" cy="3840480"/>
          </a:xfrm>
        </p:spPr>
        <p:txBody>
          <a:bodyPr/>
          <a:lstStyle>
            <a:lvl1pPr marL="0" indent="0">
              <a:spcAft>
                <a:spcPts val="1200"/>
              </a:spcAft>
              <a:buNone/>
              <a:defRPr sz="2000"/>
            </a:lvl1pPr>
            <a:lvl2pPr marL="2286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2pPr>
            <a:lvl3pPr marL="6858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3pPr>
            <a:lvl4pPr marL="11430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4pPr>
            <a:lvl5pPr marL="16002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7E978FE6-72A5-C193-FEA5-1EE9D77AD95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23176" y="1958009"/>
            <a:ext cx="5068824" cy="4899991"/>
          </a:xfrm>
        </p:spPr>
        <p:txBody>
          <a:bodyPr/>
          <a:lstStyle>
            <a:lvl1pPr marL="0" indent="0">
              <a:buNone/>
              <a:defRPr sz="2000"/>
            </a:lvl1pPr>
            <a:lvl2pPr marL="2286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2pPr>
            <a:lvl3pPr marL="6858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3pPr>
            <a:lvl4pPr marL="11430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4pPr>
            <a:lvl5pPr marL="16002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7F3D4E9-1171-434D-AA71-EA27F72E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7A29A0D-15CB-4460-9435-7E7D645346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B6F95C2-7834-44D3-B93B-79D944E1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79219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5F516FD-E4AF-4BA2-902A-DA4674655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9580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F0F480-E13D-4322-ADF4-56769DC5A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045" y="363854"/>
            <a:ext cx="10780955" cy="124371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000"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C13D6-1FC2-78F6-EBE9-2E851CAD7BD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9288" y="2523744"/>
            <a:ext cx="2862072" cy="3566160"/>
          </a:xfrm>
        </p:spPr>
        <p:txBody>
          <a:bodyPr/>
          <a:lstStyle>
            <a:lvl1pPr marL="0" indent="0">
              <a:spcAft>
                <a:spcPts val="1200"/>
              </a:spcAft>
              <a:buNone/>
              <a:defRPr sz="2000"/>
            </a:lvl1pPr>
            <a:lvl2pPr marL="2286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2pPr>
            <a:lvl3pPr marL="6858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3pPr>
            <a:lvl4pPr marL="11430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4pPr>
            <a:lvl5pPr marL="16002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7E978FE6-72A5-C193-FEA5-1EE9D77AD95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67912" y="2523744"/>
            <a:ext cx="7808976" cy="3694176"/>
          </a:xfrm>
        </p:spPr>
        <p:txBody>
          <a:bodyPr/>
          <a:lstStyle>
            <a:lvl1pPr marL="0" indent="0">
              <a:buNone/>
              <a:defRPr sz="2000"/>
            </a:lvl1pPr>
            <a:lvl2pPr marL="2286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2pPr>
            <a:lvl3pPr marL="6858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3pPr>
            <a:lvl4pPr marL="11430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4pPr>
            <a:lvl5pPr marL="16002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7F3D4E9-1171-434D-AA71-EA27F72E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7A29A0D-15CB-4460-9435-7E7D645346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B6F95C2-7834-44D3-B93B-79D944E1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824874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5F516FD-E4AF-4BA2-902A-DA4674655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9580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F0F480-E13D-4322-ADF4-56769DC5A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045" y="363854"/>
            <a:ext cx="10780955" cy="124371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000"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C13D6-1FC2-78F6-EBE9-2E851CAD7BD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9288" y="2295144"/>
            <a:ext cx="6464808" cy="4379976"/>
          </a:xfrm>
        </p:spPr>
        <p:txBody>
          <a:bodyPr/>
          <a:lstStyle>
            <a:lvl1pPr marL="228600" indent="-228600">
              <a:buFont typeface="Arial" panose="020B0604020202020204" pitchFamily="34" charset="0"/>
              <a:buChar char="•"/>
              <a:defRPr sz="2000"/>
            </a:lvl1pPr>
            <a:lvl2pPr marL="685800">
              <a:spcBef>
                <a:spcPts val="500"/>
              </a:spcBef>
              <a:buClr>
                <a:schemeClr val="accent3">
                  <a:lumMod val="50000"/>
                </a:schemeClr>
              </a:buClr>
              <a:defRPr/>
            </a:lvl2pPr>
            <a:lvl3pPr marL="1143000">
              <a:spcBef>
                <a:spcPts val="500"/>
              </a:spcBef>
              <a:buClr>
                <a:schemeClr val="accent3">
                  <a:lumMod val="50000"/>
                </a:schemeClr>
              </a:buClr>
              <a:defRPr/>
            </a:lvl3pPr>
            <a:lvl4pPr marL="1600200">
              <a:spcBef>
                <a:spcPts val="500"/>
              </a:spcBef>
              <a:buClr>
                <a:schemeClr val="accent3">
                  <a:lumMod val="50000"/>
                </a:schemeClr>
              </a:buClr>
              <a:defRPr/>
            </a:lvl4pPr>
            <a:lvl5pPr marL="2057400">
              <a:spcBef>
                <a:spcPts val="500"/>
              </a:spcBef>
              <a:buClr>
                <a:schemeClr val="accent3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7E978FE6-72A5-C193-FEA5-1EE9D77AD95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71816" y="2295144"/>
            <a:ext cx="3749040" cy="3840480"/>
          </a:xfrm>
        </p:spPr>
        <p:txBody>
          <a:bodyPr/>
          <a:lstStyle>
            <a:lvl1pPr marL="0" indent="0">
              <a:buNone/>
              <a:defRPr sz="2000"/>
            </a:lvl1pPr>
            <a:lvl2pPr marL="2286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2pPr>
            <a:lvl3pPr marL="6858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3pPr>
            <a:lvl4pPr marL="11430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4pPr>
            <a:lvl5pPr marL="16002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7F3D4E9-1171-434D-AA71-EA27F72E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7A29A0D-15CB-4460-9435-7E7D645346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B6F95C2-7834-44D3-B93B-79D944E1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501353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5F516FD-E4AF-4BA2-902A-DA4674655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9580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F0F480-E13D-4322-ADF4-56769DC5A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045" y="363854"/>
            <a:ext cx="10780955" cy="124371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000"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C13D6-1FC2-78F6-EBE9-2E851CAD7BD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9288" y="2523744"/>
            <a:ext cx="10707624" cy="3657600"/>
          </a:xfrm>
        </p:spPr>
        <p:txBody>
          <a:bodyPr/>
          <a:lstStyle>
            <a:lvl1pPr marL="228600" indent="-228600">
              <a:buFont typeface="Arial" panose="020B0604020202020204" pitchFamily="34" charset="0"/>
              <a:buChar char="•"/>
              <a:defRPr sz="2000"/>
            </a:lvl1pPr>
            <a:lvl2pPr marL="685800">
              <a:spcBef>
                <a:spcPts val="500"/>
              </a:spcBef>
              <a:buClr>
                <a:schemeClr val="accent3">
                  <a:lumMod val="50000"/>
                </a:schemeClr>
              </a:buClr>
              <a:defRPr/>
            </a:lvl2pPr>
            <a:lvl3pPr marL="1143000">
              <a:spcBef>
                <a:spcPts val="500"/>
              </a:spcBef>
              <a:buClr>
                <a:schemeClr val="accent3">
                  <a:lumMod val="50000"/>
                </a:schemeClr>
              </a:buClr>
              <a:defRPr/>
            </a:lvl3pPr>
            <a:lvl4pPr marL="1600200">
              <a:spcBef>
                <a:spcPts val="500"/>
              </a:spcBef>
              <a:buClr>
                <a:schemeClr val="accent3">
                  <a:lumMod val="50000"/>
                </a:schemeClr>
              </a:buClr>
              <a:defRPr/>
            </a:lvl4pPr>
            <a:lvl5pPr marL="2057400">
              <a:spcBef>
                <a:spcPts val="500"/>
              </a:spcBef>
              <a:buClr>
                <a:schemeClr val="accent3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7F3D4E9-1171-434D-AA71-EA27F72E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7A29A0D-15CB-4460-9435-7E7D645346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B6F95C2-7834-44D3-B93B-79D944E1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02055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D920A8F-16C2-B12B-3951-097B62DB8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525079"/>
            <a:ext cx="12192000" cy="33329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AB4C3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AF23EB-182C-6270-2663-CB53680A4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3813048"/>
            <a:ext cx="10780776" cy="2651760"/>
          </a:xfrm>
        </p:spPr>
        <p:txBody>
          <a:bodyPr anchor="ctr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B1A8891C-A2D4-4238-ABCE-62AB3A9121A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900416" cy="3529584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DFCFAED4-0A56-424D-BF74-4051B0BDA9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58200" y="1051560"/>
            <a:ext cx="3566160" cy="1554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53769833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34E4C-A13B-C3B3-6175-D6FE880AC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3AE9A-305B-93BE-0230-5BCCBC33E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9952-A639-4FAF-3432-72BA75C7C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AE174-6954-11DD-6534-38EE524CD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00CDCC-11AD-44BD-758C-D22ADE572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9944F-3F23-8049-B463-2947E6DAD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19441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1E3184-60D3-F938-18A5-2424C8402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EB3F5-B8AF-F349-9521-0A025022BFD6}" type="datetime1">
              <a:rPr lang="en-CA" smtClean="0"/>
              <a:t>2026-02-05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2E7534-CCFE-5F11-9DB4-D1C0CF78F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2DC942-BD5B-AB8D-6655-F3A8C568A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9944F-3F23-8049-B463-2947E6DAD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28706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74535-13A9-914D-A6BC-97AFF28830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289560"/>
            <a:ext cx="10896600" cy="893218"/>
          </a:xfrm>
        </p:spPr>
        <p:txBody>
          <a:bodyPr anchor="b">
            <a:normAutofit/>
          </a:bodyPr>
          <a:lstStyle>
            <a:lvl1pPr algn="ctr">
              <a:defRPr sz="5400">
                <a:latin typeface="Eurostile" panose="020B050402020205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43A40995-514F-A74C-B120-F2ADB49206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7700" y="1097363"/>
            <a:ext cx="10896600" cy="6028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spc="300">
                <a:solidFill>
                  <a:schemeClr val="tx2"/>
                </a:solidFill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EC1740A4-BBA1-4296-9738-ADD3B80B2439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47700" y="1806575"/>
            <a:ext cx="10896600" cy="457835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231511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5D4AC-AC86-4B8F-A35B-5F988858C92E}" type="datetime1">
              <a:rPr lang="en-CA" smtClean="0"/>
              <a:t>2026-02-05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86023-78AA-4E05-96C8-A1D574B09E0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81523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BA4DE-C7EE-439B-841A-DBC664623326}" type="datetime1">
              <a:rPr lang="en-CA" smtClean="0"/>
              <a:t>2026-02-05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86023-78AA-4E05-96C8-A1D574B09E0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82985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2C711-0386-40C5-9F3E-A636F87BABFC}" type="datetime1">
              <a:rPr lang="en-CA" smtClean="0"/>
              <a:t>2026-02-05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86023-78AA-4E05-96C8-A1D574B09E0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9143673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7B1BB-55B9-470F-A8F6-CDD26245DD24}" type="datetime1">
              <a:rPr lang="en-CA" smtClean="0"/>
              <a:t>2026-02-05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86023-78AA-4E05-96C8-A1D574B09E0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242970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7664D-DE6E-4B63-AE7C-DB75E714E84C}" type="datetime1">
              <a:rPr lang="en-CA" smtClean="0"/>
              <a:t>2026-02-05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86023-78AA-4E05-96C8-A1D574B09E0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049286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ED9D3-3DC3-47D5-9830-E73E25E2FC34}" type="datetime1">
              <a:rPr lang="en-CA" smtClean="0"/>
              <a:t>2026-02-05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86023-78AA-4E05-96C8-A1D574B09E0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783547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F2CC8-7BF7-4E50-972A-D7DBBF6E325D}" type="datetime1">
              <a:rPr lang="en-CA" smtClean="0"/>
              <a:t>2026-02-05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86023-78AA-4E05-96C8-A1D574B09E0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917807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6EA8B-CF62-4027-A5EA-D1DD289F02C6}" type="datetime1">
              <a:rPr lang="en-CA" smtClean="0"/>
              <a:t>2026-02-05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86023-78AA-4E05-96C8-A1D574B09E0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34229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4CDCD-2E16-48EB-BF17-ED076C1A85A2}" type="datetime1">
              <a:rPr lang="en-CA" smtClean="0"/>
              <a:t>2026-02-05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86023-78AA-4E05-96C8-A1D574B09E0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306938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6AB86-569D-4415-BCB1-5E57AAA67F79}" type="datetime1">
              <a:rPr lang="en-CA" smtClean="0"/>
              <a:t>2026-02-05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86023-78AA-4E05-96C8-A1D574B09E0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871901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C2344-03E5-4B99-8101-593DC2D9839F}" type="datetime1">
              <a:rPr lang="en-CA" smtClean="0"/>
              <a:t>2026-02-05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86023-78AA-4E05-96C8-A1D574B09E0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819211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65BC6-836B-4E96-B5B1-4DA05CECF6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124185-4B2E-436C-9FC8-9F42E5A230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2533B6-CA3C-4B76-8B36-4C6FD2F47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5F567-B91F-4D2A-9154-3096D8237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01A39F-5B96-42B3-83BA-57B8672BA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95284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C8523-8DDF-4012-A07D-40DABEAF0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4726B-4CF9-45AD-A128-0D4ACEB63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E3B8BB-6DE5-4B0B-80C7-1896AE638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A0335-4DA5-427B-950C-6B741952F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8A068-7639-45DD-A76F-B44559E90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734763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39CBC-4773-4A9D-BAEA-61E7C8A91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967DF2-DB7B-4596-B0D0-E02AD8174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660FF-941E-4EFC-93AE-379F6400A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1CE7E-00AF-46F0-83EB-D6D0A8A6B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6F73C-66DA-46E8-A04E-87C2F1ECF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83916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52B9-81D9-4AC1-8262-B243C87D7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F3392E-701B-4CE4-A0BD-4B22E3294A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8C29F0-42FC-46AA-A142-5FCB3DBB16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4C68DA-1428-4A85-86EE-AE0A46A67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504511-90A3-4F82-8F0A-6979CECFE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7674DB-079C-4B96-83ED-074483657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520077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5701A-27A8-453D-A170-236A22DEF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D2BF3E-7207-4550-994A-2F28AE48AF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F4A844-769E-4606-9699-11942872E7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253A82-D6D6-4DC8-BAA2-728E1878B1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AFCF45-5AFE-4D65-9975-666E3CB9C6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2ED330-B4BE-4029-B060-AACCB622E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288268-7994-43B3-B5B3-DDEB960AE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23A39A-E83F-4F12-A975-A378EB724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470841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E81B3-9011-44E5-8C02-3133ABDE2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23108F-D894-4DC8-94A1-8417C7FBA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E334CC-49B2-4371-90A9-478634F91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035C18-9CA6-41AA-B92D-A1990565B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5945245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30451C-8662-41D2-88AB-80B360996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361241-7315-4790-BBD1-4345D6033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EB0A99-EC17-4744-82A4-23D1BFB97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972013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B5518-2D44-452A-8EF3-818F160E1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93B05-5B58-4CD7-B984-C14861556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304D83-1701-4F7E-8C36-5D23678F24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841F8D-8B5C-4C2B-A5B7-4912AA9D5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AA4A36-2005-42F8-B45D-986B0CFD2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07EE14-FEF9-4B85-80F4-9E5CAA23F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793173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0D685-7731-47E0-87B9-59BD6C71E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19B03C-DBC5-4CDF-81A5-FAECBD5098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8F7098-25C6-45B7-A35A-6E28180992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5BEACA-A08C-4BA4-BE96-6CC436689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AED6B6-3193-49B8-8A35-8FB9FA355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8C034A-76DD-4FEC-892A-FB59770EA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239719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FDD09-DFCA-4B8D-9DC3-F6DB73C12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985B28-4CBA-4440-A22A-7BA3420B3B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2E1A17-DE12-4C7A-AD36-D036F4C29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C334E-A817-43C8-A93A-2F3B53D6C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8E16A-4D31-4AA7-80AF-5DF22BBF7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445732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C55120-DFF9-432C-82D2-734C58BDAB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1C6051-D32E-44F6-BD07-8CA0AB1A9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055360-B652-43DC-B06E-610015D28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B70926-5D82-4AD7-A879-4C54EF479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EC757A-5E0F-4369-B046-D0379F6F6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259268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CE title slide - D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AA873B9-7BFB-9048-BB7B-DCF2A171C1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F89BED3-0BAE-4E46-B38A-6EDD6734B8D1}"/>
              </a:ext>
            </a:extLst>
          </p:cNvPr>
          <p:cNvSpPr txBox="1"/>
          <p:nvPr userDrawn="1"/>
        </p:nvSpPr>
        <p:spPr>
          <a:xfrm>
            <a:off x="609600" y="582706"/>
            <a:ext cx="110265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72C00C-7710-B248-83E7-130ABB7F2D86}"/>
              </a:ext>
            </a:extLst>
          </p:cNvPr>
          <p:cNvSpPr txBox="1"/>
          <p:nvPr userDrawn="1"/>
        </p:nvSpPr>
        <p:spPr>
          <a:xfrm>
            <a:off x="609600" y="1503965"/>
            <a:ext cx="11026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210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12971A-8893-4A9F-8587-D3AC3A380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DFD0F8-E9F8-440E-BE86-078DC57A5A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417831-EF87-4AB1-8F97-4266FCEC74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F86FA2-59E0-4536-8C3F-AFAE14A8CB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9F389-C803-4C0A-8916-AFC6D27F3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439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17" r:id="rId12"/>
    <p:sldLayoutId id="2147483744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6126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874E0A-6D32-8E42-ADA4-2B1702EF0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A80050-45FA-1D47-8702-C05939F98D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0CC10-4ACF-5E41-BCD1-D9E6F104C1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07931-8B85-C94F-8EA0-54B6842A25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69BC10-D0FF-2D46-B801-0B708E677C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2AD352-EE33-9847-91C4-1F2040350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188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41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3E30A8-0D9C-47BB-8249-8A2EEEFC7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365124"/>
            <a:ext cx="10552176" cy="14996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93687-61FE-460F-A66F-4DF17994F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9224" y="1984248"/>
            <a:ext cx="10552176" cy="4197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E1FFB-7673-4E75-9B5C-5572E2B068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13448" y="6355080"/>
            <a:ext cx="4352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4B9AF-F93C-43E8-8E68-3B700825CE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1168" y="6356350"/>
            <a:ext cx="4837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en-US" sz="10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D739F7-0AE5-4677-8957-9961D67C18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65992" y="6356350"/>
            <a:ext cx="6309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190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4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 spc="-2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 spc="-2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 spc="-2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 spc="-2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246832-6DEA-4B99-9C11-78670848582E}" type="datetime1">
              <a:rPr lang="en-CA" smtClean="0"/>
              <a:t>2026-02-05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B86023-78AA-4E05-96C8-A1D574B09E0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190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12971A-8893-4A9F-8587-D3AC3A380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DFD0F8-E9F8-440E-BE86-078DC57A5A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417831-EF87-4AB1-8F97-4266FCEC74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F86FA2-59E0-4536-8C3F-AFAE14A8CB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9F389-C803-4C0A-8916-AFC6D27F3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D20BC-84AD-402D-9DD1-97FB02939F41}" type="slidenum">
              <a:rPr lang="en-CA" smtClean="0"/>
              <a:t>‹#›</a:t>
            </a:fld>
            <a:endParaRPr lang="en-C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E3020A-1058-BFAF-B466-697BF6FCDBD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0639425" y="63500"/>
            <a:ext cx="15144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CA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Unclassified / Non classifié</a:t>
            </a:r>
          </a:p>
        </p:txBody>
      </p:sp>
    </p:spTree>
    <p:extLst>
      <p:ext uri="{BB962C8B-B14F-4D97-AF65-F5344CB8AC3E}">
        <p14:creationId xmlns:p14="http://schemas.microsoft.com/office/powerpoint/2010/main" val="3386059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8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6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6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6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49.jpe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Relationship Id="rId6" Type="http://schemas.microsoft.com/office/2007/relationships/hdphoto" Target="../media/hdphoto3.wdp"/><Relationship Id="rId5" Type="http://schemas.openxmlformats.org/officeDocument/2006/relationships/image" Target="../media/image50.jpeg"/><Relationship Id="rId4" Type="http://schemas.microsoft.com/office/2007/relationships/hdphoto" Target="../media/hdphoto2.wdp"/><Relationship Id="rId9" Type="http://schemas.openxmlformats.org/officeDocument/2006/relationships/image" Target="../media/image52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microsoft.com/office/2018/10/relationships/comments" Target="../comments/modernComment_A2E_33B8FBBA.xml"/><Relationship Id="rId1" Type="http://schemas.openxmlformats.org/officeDocument/2006/relationships/slideLayout" Target="../slideLayouts/slideLayout6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eg"/><Relationship Id="rId4" Type="http://schemas.openxmlformats.org/officeDocument/2006/relationships/image" Target="../media/image59.JP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8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3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C519E-CD94-48E5-8C26-24F6F276B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330" y="-1205459"/>
            <a:ext cx="10351752" cy="2736819"/>
          </a:xfrm>
        </p:spPr>
        <p:txBody>
          <a:bodyPr/>
          <a:lstStyle/>
          <a:p>
            <a:r>
              <a:rPr lang="en-US" dirty="0"/>
              <a:t>Clubroot research update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A57741-6BEC-4F76-B847-37A78E5BCD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42932" y="1686892"/>
            <a:ext cx="7641141" cy="1368183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Mary Ruth </a:t>
            </a:r>
            <a:r>
              <a:rPr lang="en-US" dirty="0" err="1">
                <a:solidFill>
                  <a:schemeClr val="tx1"/>
                </a:solidFill>
              </a:rPr>
              <a:t>Mcdonald</a:t>
            </a:r>
            <a:r>
              <a:rPr lang="en-US" dirty="0">
                <a:solidFill>
                  <a:schemeClr val="tx1"/>
                </a:solidFill>
              </a:rPr>
              <a:t>, Kelly </a:t>
            </a:r>
            <a:r>
              <a:rPr lang="en-US" dirty="0" err="1">
                <a:solidFill>
                  <a:schemeClr val="tx1"/>
                </a:solidFill>
              </a:rPr>
              <a:t>ruigrok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mckenna</a:t>
            </a:r>
            <a:r>
              <a:rPr lang="en-US" dirty="0">
                <a:solidFill>
                  <a:schemeClr val="tx1"/>
                </a:solidFill>
              </a:rPr>
              <a:t> Campbell, Afsaneh </a:t>
            </a:r>
            <a:r>
              <a:rPr lang="en-US" dirty="0" err="1">
                <a:solidFill>
                  <a:schemeClr val="tx1"/>
                </a:solidFill>
              </a:rPr>
              <a:t>sedaghatkish</a:t>
            </a:r>
            <a:r>
              <a:rPr lang="en-US" dirty="0">
                <a:solidFill>
                  <a:schemeClr val="tx1"/>
                </a:solidFill>
              </a:rPr>
              <a:t>, Kirsten holy, bruce D. Gossen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91F92B-8660-4F29-A89E-FDCC34EAB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19D777-8CD9-4773-AC69-5EC3BB1A9448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C9AD96-0CDF-44F9-B2B7-FF6AABAB3E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85" y="3429000"/>
            <a:ext cx="4859987" cy="32399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82CF1C-6C79-4DD6-8AC0-BFBB0997BE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206" y="3429000"/>
            <a:ext cx="5765109" cy="3239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241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54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8632941" y="4107202"/>
            <a:ext cx="6430101" cy="11809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defTabSz="60963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6" b="0" i="0" u="none" strike="noStrike" kern="1200" cap="none" spc="0" normalizeH="0" baseline="0" noProof="0" dirty="0">
                <a:ln>
                  <a:noFill/>
                </a:ln>
                <a:solidFill>
                  <a:srgbClr val="E7D9CD"/>
                </a:solidFill>
                <a:effectLst/>
                <a:uLnTx/>
                <a:uFillTx/>
                <a:latin typeface="Canva Sans Bold"/>
                <a:ea typeface="+mn-ea"/>
                <a:cs typeface="+mn-cs"/>
              </a:rPr>
              <a:t>Clubroot: </a:t>
            </a:r>
          </a:p>
          <a:p>
            <a:pPr marL="0" marR="0" lvl="0" indent="0" algn="l" defTabSz="60963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E7D9CD"/>
                </a:solidFill>
                <a:effectLst/>
                <a:uLnTx/>
                <a:uFillTx/>
                <a:latin typeface="Canva Sans Bold Italics"/>
                <a:ea typeface="+mn-ea"/>
                <a:cs typeface="+mn-cs"/>
              </a:rPr>
              <a:t>Plasmodiophora brassicae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E7D9CD"/>
                </a:solidFill>
                <a:effectLst/>
                <a:uLnTx/>
                <a:uFillTx/>
                <a:latin typeface="Canva Sans Bold"/>
                <a:ea typeface="+mn-ea"/>
                <a:cs typeface="+mn-cs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4008" y="1682228"/>
            <a:ext cx="8167693" cy="53540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89397" marR="0" lvl="1" indent="-244699" algn="l" defTabSz="609630" rtl="0" eaLnBrk="1" fontAlgn="auto" latinLnBrk="0" hangingPunct="1">
              <a:lnSpc>
                <a:spcPts val="31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E7D9CD"/>
                </a:solidFill>
                <a:effectLst/>
                <a:uLnTx/>
                <a:uFillTx/>
                <a:latin typeface="Canva Sans"/>
                <a:ea typeface="+mn-ea"/>
                <a:cs typeface="+mn-cs"/>
              </a:rPr>
              <a:t>Detection</a:t>
            </a:r>
          </a:p>
          <a:p>
            <a:pPr marL="489397" marR="0" lvl="1" indent="-244699" algn="l" defTabSz="609630" rtl="0" eaLnBrk="1" fontAlgn="auto" latinLnBrk="0" hangingPunct="1">
              <a:lnSpc>
                <a:spcPts val="31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E7D9CD"/>
              </a:solidFill>
              <a:effectLst/>
              <a:uLnTx/>
              <a:uFillTx/>
              <a:latin typeface="Canva Sans"/>
              <a:ea typeface="+mn-ea"/>
              <a:cs typeface="+mn-cs"/>
            </a:endParaRPr>
          </a:p>
          <a:p>
            <a:pPr marL="489397" marR="0" lvl="1" indent="-244699" algn="l" defTabSz="609630" rtl="0" eaLnBrk="1" fontAlgn="auto" latinLnBrk="0" hangingPunct="1">
              <a:lnSpc>
                <a:spcPts val="31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4800" dirty="0">
                <a:solidFill>
                  <a:srgbClr val="E7D9CD"/>
                </a:solidFill>
                <a:latin typeface="Canva Sans"/>
              </a:rPr>
              <a:t>S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E7D9CD"/>
                </a:solidFill>
                <a:effectLst/>
                <a:uLnTx/>
                <a:uFillTx/>
                <a:latin typeface="Canva Sans"/>
                <a:ea typeface="+mn-ea"/>
                <a:cs typeface="+mn-cs"/>
              </a:rPr>
              <a:t>pread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E7D9CD"/>
              </a:solidFill>
              <a:effectLst/>
              <a:uLnTx/>
              <a:uFillTx/>
              <a:latin typeface="Canva Sans"/>
              <a:ea typeface="+mn-ea"/>
              <a:cs typeface="+mn-cs"/>
            </a:endParaRPr>
          </a:p>
          <a:p>
            <a:pPr marL="489397" marR="0" lvl="1" indent="-244699" algn="l" defTabSz="609630" rtl="0" eaLnBrk="1" fontAlgn="auto" latinLnBrk="0" hangingPunct="1">
              <a:lnSpc>
                <a:spcPts val="31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E7D9CD"/>
              </a:solidFill>
              <a:effectLst/>
              <a:uLnTx/>
              <a:uFillTx/>
              <a:latin typeface="Canva Sans"/>
              <a:ea typeface="+mn-ea"/>
              <a:cs typeface="+mn-cs"/>
            </a:endParaRPr>
          </a:p>
          <a:p>
            <a:pPr marL="489397" marR="0" lvl="1" indent="-244699" algn="l" defTabSz="609630" rtl="0" eaLnBrk="1" fontAlgn="auto" latinLnBrk="0" hangingPunct="1">
              <a:lnSpc>
                <a:spcPts val="31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E7D9CD"/>
                </a:solidFill>
                <a:effectLst/>
                <a:uLnTx/>
                <a:uFillTx/>
                <a:latin typeface="Canva Sans"/>
                <a:ea typeface="+mn-ea"/>
                <a:cs typeface="+mn-cs"/>
              </a:rPr>
              <a:t>Pathotypes </a:t>
            </a:r>
          </a:p>
          <a:p>
            <a:pPr marL="489397" marR="0" lvl="1" indent="-244699" algn="l" defTabSz="609630" rtl="0" eaLnBrk="1" fontAlgn="auto" latinLnBrk="0" hangingPunct="1">
              <a:lnSpc>
                <a:spcPts val="31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E7D9CD"/>
              </a:solidFill>
              <a:effectLst/>
              <a:uLnTx/>
              <a:uFillTx/>
              <a:latin typeface="Canva Sans"/>
              <a:ea typeface="+mn-ea"/>
              <a:cs typeface="+mn-cs"/>
            </a:endParaRPr>
          </a:p>
          <a:p>
            <a:pPr marL="489397" lvl="1" indent="-244699" defTabSz="609630">
              <a:lnSpc>
                <a:spcPts val="3173"/>
              </a:lnSpc>
              <a:buFont typeface="Arial"/>
              <a:buChar char="•"/>
            </a:pPr>
            <a:r>
              <a:rPr lang="en-US" sz="4800" dirty="0">
                <a:solidFill>
                  <a:srgbClr val="E7D9CD"/>
                </a:solidFill>
                <a:latin typeface="Canva Sans"/>
              </a:rPr>
              <a:t>Resistance</a:t>
            </a:r>
          </a:p>
          <a:p>
            <a:pPr marL="489397" lvl="1" indent="-244699" defTabSz="609630">
              <a:lnSpc>
                <a:spcPts val="3173"/>
              </a:lnSpc>
              <a:buFont typeface="Arial"/>
              <a:buChar char="•"/>
            </a:pPr>
            <a:endParaRPr lang="en-US" sz="4800" dirty="0">
              <a:solidFill>
                <a:srgbClr val="E7D9CD"/>
              </a:solidFill>
              <a:latin typeface="Canva Sans"/>
            </a:endParaRPr>
          </a:p>
          <a:p>
            <a:pPr marL="489397" lvl="1" indent="-244699" defTabSz="609630">
              <a:lnSpc>
                <a:spcPts val="3173"/>
              </a:lnSpc>
              <a:buFont typeface="Arial"/>
              <a:buChar char="•"/>
              <a:defRPr/>
            </a:pPr>
            <a:r>
              <a:rPr lang="en-US" sz="4800" dirty="0">
                <a:solidFill>
                  <a:srgbClr val="E7D9CD"/>
                </a:solidFill>
                <a:latin typeface="Canva Sans"/>
              </a:rPr>
              <a:t>Crop rotation, cover crops</a:t>
            </a:r>
          </a:p>
          <a:p>
            <a:pPr marL="489397" lvl="1" indent="-244699" defTabSz="609630">
              <a:lnSpc>
                <a:spcPts val="3173"/>
              </a:lnSpc>
              <a:buFont typeface="Arial"/>
              <a:buChar char="•"/>
              <a:defRPr/>
            </a:pPr>
            <a:endParaRPr lang="en-US" sz="4800" dirty="0">
              <a:solidFill>
                <a:srgbClr val="E7D9CD"/>
              </a:solidFill>
              <a:latin typeface="Canva Sans"/>
            </a:endParaRPr>
          </a:p>
          <a:p>
            <a:pPr marL="489397" lvl="1" indent="-244699" defTabSz="609630">
              <a:lnSpc>
                <a:spcPts val="3173"/>
              </a:lnSpc>
              <a:buFont typeface="Arial"/>
              <a:buChar char="•"/>
              <a:defRPr/>
            </a:pPr>
            <a:r>
              <a:rPr lang="en-US" sz="4800" dirty="0">
                <a:solidFill>
                  <a:srgbClr val="E7D9CD"/>
                </a:solidFill>
                <a:latin typeface="Canva Sans"/>
              </a:rPr>
              <a:t>Soil amendments-pH vs lime</a:t>
            </a:r>
          </a:p>
          <a:p>
            <a:pPr marL="244698" marR="0" lvl="1" algn="l" defTabSz="609630" rtl="0" eaLnBrk="1" fontAlgn="auto" latinLnBrk="0" hangingPunct="1">
              <a:lnSpc>
                <a:spcPts val="3173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E7D9CD"/>
                </a:solidFill>
                <a:effectLst/>
                <a:uLnTx/>
                <a:uFillTx/>
                <a:latin typeface="Canva Sans"/>
                <a:ea typeface="+mn-ea"/>
                <a:cs typeface="+mn-cs"/>
              </a:rPr>
              <a:t> </a:t>
            </a:r>
          </a:p>
          <a:p>
            <a:pPr marL="489397" marR="0" lvl="1" indent="-244699" algn="l" defTabSz="609630" rtl="0" eaLnBrk="1" fontAlgn="auto" latinLnBrk="0" hangingPunct="1">
              <a:lnSpc>
                <a:spcPts val="31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E7D9CD"/>
              </a:solidFill>
              <a:effectLst/>
              <a:uLnTx/>
              <a:uFillTx/>
              <a:latin typeface="Canva Sans"/>
              <a:ea typeface="+mn-ea"/>
              <a:cs typeface="+mn-cs"/>
            </a:endParaRPr>
          </a:p>
        </p:txBody>
      </p:sp>
      <p:pic>
        <p:nvPicPr>
          <p:cNvPr id="10" name="Picture 9" descr="A hand holding a plant&#10;&#10;Description automatically generated">
            <a:extLst>
              <a:ext uri="{FF2B5EF4-FFF2-40B4-BE49-F238E27FC236}">
                <a16:creationId xmlns:a16="http://schemas.microsoft.com/office/drawing/2014/main" id="{984DD455-B781-4C69-BD01-EF7C684AA6D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11701" y="500542"/>
            <a:ext cx="3144191" cy="368922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E9AF274-1D44-4C61-BA28-9ADD22EF6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15B1A2-DBA6-F8D9-BFB4-27BFC6A5596B}"/>
              </a:ext>
            </a:extLst>
          </p:cNvPr>
          <p:cNvSpPr txBox="1"/>
          <p:nvPr/>
        </p:nvSpPr>
        <p:spPr>
          <a:xfrm>
            <a:off x="463094" y="282613"/>
            <a:ext cx="761685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anva Sans Bold"/>
              </a:rPr>
              <a:t>Identification and Management</a:t>
            </a:r>
          </a:p>
          <a:p>
            <a:endParaRPr lang="en-C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D0F6CA46-0274-2DB3-FE05-CAA6FC8D05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432115" y="1625436"/>
            <a:ext cx="6693449" cy="51577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17851B-2818-14AD-AD0E-74A1A5BF1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0070C0"/>
                </a:solidFill>
                <a:latin typeface="Franklin Gothic Medium" panose="020B0603020102020204" pitchFamily="34" charset="0"/>
              </a:rPr>
              <a:t>Life cycle of the clubroot organism </a:t>
            </a:r>
            <a:r>
              <a:rPr lang="en-US" sz="3200" i="1" dirty="0" err="1">
                <a:solidFill>
                  <a:srgbClr val="0070C0"/>
                </a:solidFill>
                <a:latin typeface="Franklin Gothic Medium" panose="020B0603020102020204" pitchFamily="34" charset="0"/>
              </a:rPr>
              <a:t>Plasmodiophora</a:t>
            </a:r>
            <a:r>
              <a:rPr lang="en-US" sz="3200" i="1" dirty="0">
                <a:solidFill>
                  <a:srgbClr val="0070C0"/>
                </a:solidFill>
                <a:latin typeface="Franklin Gothic Medium" panose="020B0603020102020204" pitchFamily="34" charset="0"/>
              </a:rPr>
              <a:t> brassicae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35E9D7-38BF-A808-D5FD-E4B37377C3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LIFECYCLE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5D1ADF2-F2C6-5F52-B754-9B57B0EE499D}"/>
              </a:ext>
            </a:extLst>
          </p:cNvPr>
          <p:cNvSpPr/>
          <p:nvPr/>
        </p:nvSpPr>
        <p:spPr>
          <a:xfrm>
            <a:off x="2561016" y="1260055"/>
            <a:ext cx="1918252" cy="146105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3954E2B-85BC-9E5F-F7C5-8812E6F41954}"/>
              </a:ext>
            </a:extLst>
          </p:cNvPr>
          <p:cNvSpPr/>
          <p:nvPr/>
        </p:nvSpPr>
        <p:spPr>
          <a:xfrm>
            <a:off x="5468401" y="4070434"/>
            <a:ext cx="1918252" cy="146105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691ABD2-BE54-B94C-DFD5-7219FA41CB62}"/>
              </a:ext>
            </a:extLst>
          </p:cNvPr>
          <p:cNvGrpSpPr/>
          <p:nvPr/>
        </p:nvGrpSpPr>
        <p:grpSpPr>
          <a:xfrm>
            <a:off x="9307100" y="3354914"/>
            <a:ext cx="1590591" cy="380342"/>
            <a:chOff x="9307100" y="3354914"/>
            <a:chExt cx="1590591" cy="38034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6CCFB60-074A-8763-2934-94CB93EB441D}"/>
                </a:ext>
              </a:extLst>
            </p:cNvPr>
            <p:cNvSpPr txBox="1"/>
            <p:nvPr/>
          </p:nvSpPr>
          <p:spPr>
            <a:xfrm>
              <a:off x="9307100" y="3354914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B82A096-ADF3-5BDA-B9B8-77BAF6344EA3}"/>
                </a:ext>
              </a:extLst>
            </p:cNvPr>
            <p:cNvSpPr txBox="1"/>
            <p:nvPr/>
          </p:nvSpPr>
          <p:spPr>
            <a:xfrm>
              <a:off x="10712960" y="3365924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B41A134-C43F-1327-0398-CE9A85EFA087}"/>
              </a:ext>
            </a:extLst>
          </p:cNvPr>
          <p:cNvSpPr txBox="1"/>
          <p:nvPr/>
        </p:nvSpPr>
        <p:spPr>
          <a:xfrm>
            <a:off x="8980533" y="890593"/>
            <a:ext cx="27753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Obligate pathogen</a:t>
            </a:r>
          </a:p>
        </p:txBody>
      </p:sp>
    </p:spTree>
    <p:extLst>
      <p:ext uri="{BB962C8B-B14F-4D97-AF65-F5344CB8AC3E}">
        <p14:creationId xmlns:p14="http://schemas.microsoft.com/office/powerpoint/2010/main" val="3983060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E92592-6D5E-9936-AE4A-9C02587F56C3}"/>
              </a:ext>
            </a:extLst>
          </p:cNvPr>
          <p:cNvSpPr txBox="1"/>
          <p:nvPr/>
        </p:nvSpPr>
        <p:spPr>
          <a:xfrm>
            <a:off x="465265" y="232088"/>
            <a:ext cx="8909741" cy="7755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/>
              <a:t>Where did clubroot come from?</a:t>
            </a:r>
          </a:p>
          <a:p>
            <a:endParaRPr lang="en-CA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/>
              <a:t>From Europe in 1800’s, probably on turnips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/>
              <a:t>Clubroot has been on vegetables in Ontario for at least a century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/>
              <a:t>It spread throughout the Holland Marsh by flooding during Hurricane Hazel in 1954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/>
              <a:t>Relatively new on canola in Western Canada Alberta (2003) and in Ontario (2016)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/>
              <a:t>Clubroot spread rapidly in Alberta and is now in Saskatchewan and Manitoba;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/>
              <a:t>New strains that can overcome resistance in canola</a:t>
            </a:r>
          </a:p>
          <a:p>
            <a:endParaRPr lang="en-CA" sz="3200" dirty="0"/>
          </a:p>
          <a:p>
            <a:endParaRPr lang="en-CA" sz="3200" dirty="0"/>
          </a:p>
          <a:p>
            <a:endParaRPr lang="en-C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86837A-AF2F-41F2-A1F1-AE7BF46A2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4</a:t>
            </a:fld>
            <a:endParaRPr lang="en-C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024969-0660-4756-9931-29088C318FC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75006" y="232088"/>
            <a:ext cx="2475154" cy="277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316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477" y="1"/>
            <a:ext cx="1028700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84304" y="5211194"/>
            <a:ext cx="10884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CA" dirty="0">
                <a:solidFill>
                  <a:prstClr val="black"/>
                </a:solidFill>
                <a:latin typeface="Calibri" panose="020F0502020204030204"/>
              </a:rPr>
              <a:t>   </a:t>
            </a:r>
            <a:r>
              <a:rPr lang="en-CA" sz="2400" b="1" dirty="0">
                <a:solidFill>
                  <a:prstClr val="white"/>
                </a:solidFill>
                <a:latin typeface="Calibri" panose="020F0502020204030204"/>
              </a:rPr>
              <a:t> &lt; 1,000             1,000               10,000            100,000          1,000,000                           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92172" y="5921407"/>
            <a:ext cx="8575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CA" sz="2400" dirty="0">
                <a:solidFill>
                  <a:prstClr val="white"/>
                </a:solidFill>
                <a:latin typeface="Calibri" panose="020F0502020204030204"/>
              </a:rPr>
              <a:t>Clubroot severity at different concentrations of resting spores </a:t>
            </a:r>
          </a:p>
          <a:p>
            <a:pPr defTabSz="457200">
              <a:defRPr/>
            </a:pPr>
            <a:r>
              <a:rPr lang="en-CA" sz="2400" dirty="0">
                <a:solidFill>
                  <a:prstClr val="white"/>
                </a:solidFill>
                <a:latin typeface="Calibri" panose="020F0502020204030204"/>
              </a:rPr>
              <a:t>This will vary with soil conditions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62687" y="708635"/>
            <a:ext cx="763479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CA" sz="3200" b="1" dirty="0">
                <a:solidFill>
                  <a:prstClr val="white"/>
                </a:solidFill>
                <a:latin typeface="Calibri" panose="020F0502020204030204"/>
              </a:rPr>
              <a:t>Resting spores: It‘s all about the numbers</a:t>
            </a:r>
            <a:endParaRPr lang="en-CA" sz="2800" dirty="0">
              <a:solidFill>
                <a:prstClr val="white"/>
              </a:solidFill>
              <a:latin typeface="Calibri" panose="020F0502020204030204"/>
            </a:endParaRPr>
          </a:p>
          <a:p>
            <a:pPr defTabSz="457200">
              <a:defRPr/>
            </a:pPr>
            <a:r>
              <a:rPr lang="en-CA" sz="3200" b="1" dirty="0">
                <a:solidFill>
                  <a:srgbClr val="FFFF00"/>
                </a:solidFill>
                <a:latin typeface="Calibri" panose="020F0502020204030204"/>
              </a:rPr>
              <a:t>Keep the numbers as low as possible!</a:t>
            </a:r>
          </a:p>
          <a:p>
            <a:pPr defTabSz="457200">
              <a:defRPr/>
            </a:pPr>
            <a:r>
              <a:rPr lang="en-CA" sz="2800" dirty="0">
                <a:solidFill>
                  <a:prstClr val="white"/>
                </a:solidFill>
                <a:latin typeface="Calibri" panose="020F0502020204030204"/>
              </a:rPr>
              <a:t>           </a:t>
            </a:r>
          </a:p>
          <a:p>
            <a:pPr defTabSz="457200">
              <a:defRPr/>
            </a:pPr>
            <a:endParaRPr lang="en-CA" sz="2800" dirty="0">
              <a:solidFill>
                <a:prstClr val="white"/>
              </a:solidFill>
              <a:latin typeface="Calibri" panose="020F0502020204030204"/>
            </a:endParaRPr>
          </a:p>
          <a:p>
            <a:pPr defTabSz="457200">
              <a:defRPr/>
            </a:pPr>
            <a:endParaRPr lang="en-CA" sz="2800" dirty="0">
              <a:solidFill>
                <a:prstClr val="white"/>
              </a:solidFill>
              <a:latin typeface="Calibri" panose="020F0502020204030204"/>
            </a:endParaRPr>
          </a:p>
          <a:p>
            <a:pPr defTabSz="457200">
              <a:defRPr/>
            </a:pPr>
            <a:endParaRPr lang="en-CA" sz="28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5C384D-DFBB-4E78-9689-A30154B2F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ACAB1F-F3D3-47AD-BDD5-AF806811E82B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4164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90E13-56FF-F55E-12C3-457554A42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77AD75B5-7623-6F71-2E68-2FCF042456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508058"/>
              </p:ext>
            </p:extLst>
          </p:nvPr>
        </p:nvGraphicFramePr>
        <p:xfrm>
          <a:off x="695400" y="692696"/>
          <a:ext cx="9649072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482FB7AC-BEEA-B001-540B-EA602346FBC4}"/>
              </a:ext>
            </a:extLst>
          </p:cNvPr>
          <p:cNvSpPr txBox="1"/>
          <p:nvPr/>
        </p:nvSpPr>
        <p:spPr>
          <a:xfrm>
            <a:off x="9768408" y="350100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tx1"/>
                </a:solidFill>
              </a:rPr>
              <a:t>9 million</a:t>
            </a:r>
            <a:endParaRPr lang="en-CA" baseline="300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41C8A6-E932-DF12-DA81-0D207786CDDF}"/>
              </a:ext>
            </a:extLst>
          </p:cNvPr>
          <p:cNvSpPr txBox="1"/>
          <p:nvPr/>
        </p:nvSpPr>
        <p:spPr>
          <a:xfrm>
            <a:off x="9480376" y="458112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tx1"/>
                </a:solidFill>
              </a:rPr>
              <a:t>3 million </a:t>
            </a:r>
            <a:endParaRPr lang="en-CA" baseline="30000" dirty="0">
              <a:solidFill>
                <a:schemeClr val="tx1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C717EF9-DD60-2CF9-9174-F7F95A1E22F4}"/>
              </a:ext>
            </a:extLst>
          </p:cNvPr>
          <p:cNvCxnSpPr/>
          <p:nvPr/>
        </p:nvCxnSpPr>
        <p:spPr>
          <a:xfrm flipH="1">
            <a:off x="9390185" y="2734408"/>
            <a:ext cx="1170311" cy="86164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0A10687-B444-555B-0101-60F15248C217}"/>
              </a:ext>
            </a:extLst>
          </p:cNvPr>
          <p:cNvSpPr txBox="1"/>
          <p:nvPr/>
        </p:nvSpPr>
        <p:spPr>
          <a:xfrm>
            <a:off x="10744200" y="2312377"/>
            <a:ext cx="1170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Fallow=</a:t>
            </a:r>
          </a:p>
          <a:p>
            <a:r>
              <a:rPr lang="en-US" dirty="0"/>
              <a:t>No crop</a:t>
            </a:r>
            <a:endParaRPr lang="en-C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22E228-7CC7-B7B6-A03C-037CFD3B3974}"/>
              </a:ext>
            </a:extLst>
          </p:cNvPr>
          <p:cNvSpPr txBox="1"/>
          <p:nvPr/>
        </p:nvSpPr>
        <p:spPr>
          <a:xfrm>
            <a:off x="1783659" y="6345708"/>
            <a:ext cx="90648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Resting spores decline in the first two years after canola, then very little change</a:t>
            </a:r>
            <a:endParaRPr lang="en-CA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04A04C-C4B9-074A-73C2-E663B02ED61B}"/>
              </a:ext>
            </a:extLst>
          </p:cNvPr>
          <p:cNvSpPr txBox="1"/>
          <p:nvPr/>
        </p:nvSpPr>
        <p:spPr>
          <a:xfrm>
            <a:off x="2347360" y="4735846"/>
            <a:ext cx="3525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One million resting spores per gram can still cause 100% clubroot 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963AFD-EAF2-0D74-531A-F200884EE450}"/>
              </a:ext>
            </a:extLst>
          </p:cNvPr>
          <p:cNvSpPr txBox="1"/>
          <p:nvPr/>
        </p:nvSpPr>
        <p:spPr>
          <a:xfrm>
            <a:off x="457201" y="0"/>
            <a:ext cx="11182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Change in resting spore concentration over time – Saskatchewan </a:t>
            </a:r>
            <a:endParaRPr lang="en-CA" sz="32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C6C77C-3D84-AE7C-D1CD-00B90F395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6</a:t>
            </a:fld>
            <a:endParaRPr lang="en-CA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95A55FF-F498-7D00-2711-7B935F804257}"/>
              </a:ext>
            </a:extLst>
          </p:cNvPr>
          <p:cNvCxnSpPr/>
          <p:nvPr/>
        </p:nvCxnSpPr>
        <p:spPr>
          <a:xfrm>
            <a:off x="2196353" y="5674659"/>
            <a:ext cx="8112115" cy="0"/>
          </a:xfrm>
          <a:prstGeom prst="line">
            <a:avLst/>
          </a:prstGeom>
          <a:ln w="5715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7959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840" r="734" b="1"/>
          <a:stretch/>
        </p:blipFill>
        <p:spPr>
          <a:xfrm>
            <a:off x="7032796" y="354399"/>
            <a:ext cx="4467225" cy="2960688"/>
          </a:xfrm>
          <a:ln w="28575">
            <a:solidFill>
              <a:schemeClr val="tx1"/>
            </a:solidFill>
          </a:ln>
        </p:spPr>
      </p:pic>
      <p:pic>
        <p:nvPicPr>
          <p:cNvPr id="18" name="Content Placeholder 3" descr="DSC03151.JPG"/>
          <p:cNvPicPr>
            <a:picLocks noChangeAspect="1"/>
          </p:cNvPicPr>
          <p:nvPr/>
        </p:nvPicPr>
        <p:blipFill rotWithShape="1">
          <a:blip r:embed="rId3" cstate="print"/>
          <a:srcRect b="4592"/>
          <a:stretch/>
        </p:blipFill>
        <p:spPr>
          <a:xfrm>
            <a:off x="971353" y="2885982"/>
            <a:ext cx="5150854" cy="3686576"/>
          </a:xfrm>
          <a:prstGeom prst="rect">
            <a:avLst/>
          </a:prstGeom>
          <a:ln w="28575" cmpd="sng">
            <a:solidFill>
              <a:schemeClr val="tx1"/>
            </a:solidFill>
          </a:ln>
        </p:spPr>
      </p:pic>
      <p:grpSp>
        <p:nvGrpSpPr>
          <p:cNvPr id="3" name="Group 2"/>
          <p:cNvGrpSpPr/>
          <p:nvPr/>
        </p:nvGrpSpPr>
        <p:grpSpPr>
          <a:xfrm>
            <a:off x="2619632" y="727813"/>
            <a:ext cx="8880389" cy="5844745"/>
            <a:chOff x="755576" y="1196752"/>
            <a:chExt cx="7704855" cy="5256584"/>
          </a:xfrm>
        </p:grpSpPr>
        <p:sp>
          <p:nvSpPr>
            <p:cNvPr id="11" name="TextBox 10"/>
            <p:cNvSpPr txBox="1"/>
            <p:nvPr/>
          </p:nvSpPr>
          <p:spPr>
            <a:xfrm>
              <a:off x="755576" y="3789040"/>
              <a:ext cx="360040" cy="332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C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572000" y="1196752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C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4535262" y="3763868"/>
              <a:ext cx="3925169" cy="2689468"/>
              <a:chOff x="4535262" y="3763868"/>
              <a:chExt cx="3925169" cy="2689468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46" t="9032"/>
              <a:stretch/>
            </p:blipFill>
            <p:spPr>
              <a:xfrm>
                <a:off x="4535262" y="3763868"/>
                <a:ext cx="3925169" cy="2689468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4572000" y="3789040"/>
                <a:ext cx="360040" cy="3321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CA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anose="02040604050505020304" pitchFamily="18" charset="0"/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827584" y="1196752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C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6B07B2E2-C6BC-E2CA-B2CC-993439858E2E}"/>
              </a:ext>
            </a:extLst>
          </p:cNvPr>
          <p:cNvSpPr txBox="1"/>
          <p:nvPr/>
        </p:nvSpPr>
        <p:spPr>
          <a:xfrm>
            <a:off x="548640" y="654908"/>
            <a:ext cx="62475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/>
              <a:t>How does clubroot spread?</a:t>
            </a:r>
          </a:p>
          <a:p>
            <a:endParaRPr lang="en-CA" sz="3200" dirty="0"/>
          </a:p>
          <a:p>
            <a:r>
              <a:rPr lang="en-CA" sz="3200" dirty="0"/>
              <a:t>Anything that moves infested soil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56D9DC-E95F-0224-D427-08216F6D839F}"/>
              </a:ext>
            </a:extLst>
          </p:cNvPr>
          <p:cNvSpPr txBox="1"/>
          <p:nvPr/>
        </p:nvSpPr>
        <p:spPr>
          <a:xfrm>
            <a:off x="7315200" y="2458995"/>
            <a:ext cx="3521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bg1"/>
                </a:solidFill>
              </a:rPr>
              <a:t>Dust – not very important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674C4F-E8BC-2B0B-40F5-6A3BD5111D9C}"/>
              </a:ext>
            </a:extLst>
          </p:cNvPr>
          <p:cNvSpPr txBox="1"/>
          <p:nvPr/>
        </p:nvSpPr>
        <p:spPr>
          <a:xfrm>
            <a:off x="7315200" y="5852160"/>
            <a:ext cx="2798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chemeClr val="bg1"/>
                </a:solidFill>
              </a:rPr>
              <a:t>Water erosion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D923C7-A572-EF70-C643-46B14F88FF2A}"/>
              </a:ext>
            </a:extLst>
          </p:cNvPr>
          <p:cNvSpPr txBox="1"/>
          <p:nvPr/>
        </p:nvSpPr>
        <p:spPr>
          <a:xfrm>
            <a:off x="2547809" y="6130187"/>
            <a:ext cx="3483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chemeClr val="bg1"/>
                </a:solidFill>
              </a:rPr>
              <a:t>Soil on equipment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6DF4D3-3C16-41E1-BE33-F244FE021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7342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D0EC32-53FC-4EB2-AE56-01A0CF164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AD352-EE33-9847-91C4-1F2040350D9D}" type="slidenum">
              <a:rPr lang="en-US" smtClean="0"/>
              <a:t>8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5D17B2-6A47-44E3-89CA-150C393D2462}"/>
              </a:ext>
            </a:extLst>
          </p:cNvPr>
          <p:cNvSpPr txBox="1"/>
          <p:nvPr/>
        </p:nvSpPr>
        <p:spPr>
          <a:xfrm>
            <a:off x="350211" y="140170"/>
            <a:ext cx="739560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>
                <a:solidFill>
                  <a:schemeClr val="accent1">
                    <a:lumMod val="50000"/>
                  </a:schemeClr>
                </a:solidFill>
              </a:rPr>
              <a:t>P. brassicae resting spore survival in water</a:t>
            </a:r>
          </a:p>
          <a:p>
            <a:r>
              <a:rPr lang="en-CA" sz="3200" b="1" dirty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en-CA" sz="2400" b="1" dirty="0">
                <a:solidFill>
                  <a:schemeClr val="accent1">
                    <a:lumMod val="50000"/>
                  </a:schemeClr>
                </a:solidFill>
              </a:rPr>
              <a:t>Some drop over a month, then gradual decline </a:t>
            </a:r>
          </a:p>
          <a:p>
            <a:endParaRPr lang="en-CA" sz="32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CA" sz="3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0FB5FD70-5385-ED54-2832-D99EE2DAA3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1524868"/>
              </p:ext>
            </p:extLst>
          </p:nvPr>
        </p:nvGraphicFramePr>
        <p:xfrm>
          <a:off x="-335588" y="1617785"/>
          <a:ext cx="8477266" cy="5059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DF3AD573-9B4A-42CB-8108-8DAA8A8809EB}"/>
              </a:ext>
            </a:extLst>
          </p:cNvPr>
          <p:cNvGrpSpPr/>
          <p:nvPr/>
        </p:nvGrpSpPr>
        <p:grpSpPr>
          <a:xfrm>
            <a:off x="2610007" y="-2304144"/>
            <a:ext cx="9295361" cy="4727587"/>
            <a:chOff x="755576" y="1196752"/>
            <a:chExt cx="8064895" cy="425184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DFB1FCC-2D1E-495C-82F1-772969524E83}"/>
                </a:ext>
              </a:extLst>
            </p:cNvPr>
            <p:cNvSpPr txBox="1"/>
            <p:nvPr/>
          </p:nvSpPr>
          <p:spPr>
            <a:xfrm>
              <a:off x="755576" y="3789040"/>
              <a:ext cx="360040" cy="332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C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2C61094-4095-4458-ACD2-AE1C4050DC0C}"/>
                </a:ext>
              </a:extLst>
            </p:cNvPr>
            <p:cNvSpPr txBox="1"/>
            <p:nvPr/>
          </p:nvSpPr>
          <p:spPr>
            <a:xfrm>
              <a:off x="4572000" y="1196752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C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1219F56-4DF0-4AEF-8BCA-DC8738519204}"/>
                </a:ext>
              </a:extLst>
            </p:cNvPr>
            <p:cNvGrpSpPr/>
            <p:nvPr/>
          </p:nvGrpSpPr>
          <p:grpSpPr>
            <a:xfrm>
              <a:off x="4572000" y="3431702"/>
              <a:ext cx="4248471" cy="2016896"/>
              <a:chOff x="4572000" y="3431702"/>
              <a:chExt cx="4248471" cy="2016896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5CDAAB6D-367D-48DC-8D77-33A07C8FE91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46" t="9032"/>
              <a:stretch/>
            </p:blipFill>
            <p:spPr>
              <a:xfrm>
                <a:off x="5876893" y="3431702"/>
                <a:ext cx="2943578" cy="2016896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2916562-E13A-480E-BA13-33D4CE017C39}"/>
                  </a:ext>
                </a:extLst>
              </p:cNvPr>
              <p:cNvSpPr txBox="1"/>
              <p:nvPr/>
            </p:nvSpPr>
            <p:spPr>
              <a:xfrm>
                <a:off x="4572000" y="3789040"/>
                <a:ext cx="360040" cy="3321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CA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Schoolbook" panose="02040604050505020304" pitchFamily="18" charset="0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AA2A14A-3C3D-4C24-8641-7C5B3472490C}"/>
                </a:ext>
              </a:extLst>
            </p:cNvPr>
            <p:cNvSpPr txBox="1"/>
            <p:nvPr/>
          </p:nvSpPr>
          <p:spPr>
            <a:xfrm>
              <a:off x="827584" y="1196752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C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C4B3F9B-47F9-4E42-A342-1B852573C368}"/>
              </a:ext>
            </a:extLst>
          </p:cNvPr>
          <p:cNvSpPr txBox="1"/>
          <p:nvPr/>
        </p:nvSpPr>
        <p:spPr>
          <a:xfrm>
            <a:off x="8116820" y="2586974"/>
            <a:ext cx="41121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90% viable to start</a:t>
            </a:r>
          </a:p>
          <a:p>
            <a:endParaRPr lang="en-CA" sz="2400" b="1" dirty="0"/>
          </a:p>
          <a:p>
            <a:r>
              <a:rPr lang="en-CA" sz="2400" b="1" dirty="0"/>
              <a:t>Freezing and thawing, still about 30% of spores are alive after 150 days </a:t>
            </a:r>
          </a:p>
          <a:p>
            <a:endParaRPr lang="en-CA" b="1" dirty="0"/>
          </a:p>
          <a:p>
            <a:endParaRPr lang="en-C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62F90A-C3FB-EEFE-BA27-67281B103517}"/>
              </a:ext>
            </a:extLst>
          </p:cNvPr>
          <p:cNvSpPr txBox="1"/>
          <p:nvPr/>
        </p:nvSpPr>
        <p:spPr>
          <a:xfrm>
            <a:off x="4814047" y="2492188"/>
            <a:ext cx="1470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Freezer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6DE1859-29B4-2628-FBF3-2F0A4110B581}"/>
              </a:ext>
            </a:extLst>
          </p:cNvPr>
          <p:cNvCxnSpPr>
            <a:cxnSpLocks/>
          </p:cNvCxnSpPr>
          <p:nvPr/>
        </p:nvCxnSpPr>
        <p:spPr>
          <a:xfrm>
            <a:off x="5549153" y="2766731"/>
            <a:ext cx="340659" cy="1666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1254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57B1B7-61D4-2EBF-0E78-6EA03B4F9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AD352-EE33-9847-91C4-1F2040350D9D}" type="slidenum">
              <a:rPr lang="en-US" smtClean="0"/>
              <a:t>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929835-730E-F1CB-57CE-A6AD3D82B5D8}"/>
              </a:ext>
            </a:extLst>
          </p:cNvPr>
          <p:cNvSpPr txBox="1"/>
          <p:nvPr/>
        </p:nvSpPr>
        <p:spPr>
          <a:xfrm>
            <a:off x="707011" y="612742"/>
            <a:ext cx="1091124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b="1" dirty="0"/>
              <a:t>Clubroot spread in water</a:t>
            </a:r>
          </a:p>
          <a:p>
            <a:endParaRPr lang="en-CA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CA" sz="3600" dirty="0"/>
              <a:t>Resting spores can stay alive in water for a long time- at least 2 to 5 months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CA" sz="3600" dirty="0"/>
              <a:t>They survive longest when frozen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CA" sz="3600" b="1" dirty="0"/>
              <a:t>~ </a:t>
            </a:r>
            <a:r>
              <a:rPr lang="en-CA" sz="3600" dirty="0"/>
              <a:t>50% at 75 days at room temp     = 22 C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CA" sz="3600" dirty="0"/>
              <a:t>Water temperature doesn’t make much difference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CA" sz="3600" dirty="0"/>
              <a:t>This was in clean water- survival in rivers and ditches?</a:t>
            </a:r>
          </a:p>
          <a:p>
            <a:endParaRPr lang="en-CA" sz="3600" dirty="0"/>
          </a:p>
          <a:p>
            <a:endParaRPr lang="en-CA" sz="3600" dirty="0"/>
          </a:p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1061249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7778496" cy="762000"/>
          </a:xfrm>
        </p:spPr>
        <p:txBody>
          <a:bodyPr>
            <a:normAutofit fontScale="90000"/>
          </a:bodyPr>
          <a:lstStyle/>
          <a:p>
            <a:r>
              <a:rPr lang="en-CA" dirty="0"/>
              <a:t>Recommendations for clubroot management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53482" y="1449917"/>
            <a:ext cx="7447561" cy="2634192"/>
          </a:xfrm>
        </p:spPr>
        <p:txBody>
          <a:bodyPr>
            <a:noAutofit/>
          </a:bodyPr>
          <a:lstStyle/>
          <a:p>
            <a:r>
              <a:rPr lang="en-CA" sz="3200" dirty="0"/>
              <a:t>Prevent spread from field to field </a:t>
            </a:r>
          </a:p>
          <a:p>
            <a:r>
              <a:rPr lang="en-CA" sz="3200" dirty="0"/>
              <a:t>This can be because of soil on equipment </a:t>
            </a:r>
          </a:p>
          <a:p>
            <a:pPr lvl="1"/>
            <a:r>
              <a:rPr lang="en-CA" sz="2800" dirty="0"/>
              <a:t>Cleaning and disinfecting is time consuming</a:t>
            </a:r>
          </a:p>
          <a:p>
            <a:pPr lvl="1"/>
            <a:r>
              <a:rPr lang="en-CA" sz="2800" dirty="0"/>
              <a:t>Removing the visible clumps can be 95% effective</a:t>
            </a:r>
          </a:p>
          <a:p>
            <a:pPr lvl="1"/>
            <a:endParaRPr lang="en-CA" sz="2800" dirty="0"/>
          </a:p>
          <a:p>
            <a:pPr lvl="1"/>
            <a:r>
              <a:rPr lang="en-CA" sz="3200" dirty="0"/>
              <a:t>Not always possible to know which fields are infested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043" y="1139463"/>
            <a:ext cx="4172415" cy="312931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7A36EF-8648-43BD-BB22-7FF94A5F9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10</a:t>
            </a:fld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FCB7F0-DFE7-420B-8546-790626087673}"/>
              </a:ext>
            </a:extLst>
          </p:cNvPr>
          <p:cNvSpPr txBox="1"/>
          <p:nvPr/>
        </p:nvSpPr>
        <p:spPr>
          <a:xfrm>
            <a:off x="8745289" y="3899443"/>
            <a:ext cx="3408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Alberta 2016</a:t>
            </a:r>
          </a:p>
        </p:txBody>
      </p:sp>
    </p:spTree>
    <p:extLst>
      <p:ext uri="{BB962C8B-B14F-4D97-AF65-F5344CB8AC3E}">
        <p14:creationId xmlns:p14="http://schemas.microsoft.com/office/powerpoint/2010/main" val="3774479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D0EC32-53FC-4EB2-AE56-01A0CF164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AD352-EE33-9847-91C4-1F2040350D9D}" type="slidenum">
              <a:rPr lang="en-US" smtClean="0"/>
              <a:t>11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08CCC6-5627-471E-889C-ACB35177C6FA}"/>
              </a:ext>
            </a:extLst>
          </p:cNvPr>
          <p:cNvSpPr txBox="1"/>
          <p:nvPr/>
        </p:nvSpPr>
        <p:spPr>
          <a:xfrm>
            <a:off x="508800" y="630960"/>
            <a:ext cx="750432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/>
              <a:t>It is possible to test soil for the presence of the clubroot pathogen (AFL Labs in Guelph) </a:t>
            </a:r>
          </a:p>
          <a:p>
            <a:r>
              <a:rPr lang="en-CA" sz="3200" b="1" dirty="0">
                <a:solidFill>
                  <a:schemeClr val="accent6">
                    <a:lumMod val="50000"/>
                  </a:schemeClr>
                </a:solidFill>
              </a:rPr>
              <a:t>but even when the pathogen is found, there are still questions.</a:t>
            </a:r>
          </a:p>
          <a:p>
            <a:endParaRPr lang="en-CA" sz="3200" dirty="0"/>
          </a:p>
          <a:p>
            <a:r>
              <a:rPr lang="en-CA" sz="3200" b="1" dirty="0">
                <a:solidFill>
                  <a:schemeClr val="accent6">
                    <a:lumMod val="50000"/>
                  </a:schemeClr>
                </a:solidFill>
              </a:rPr>
              <a:t>Finding the DNA doesn’t tell us how severe the disease will be</a:t>
            </a:r>
          </a:p>
          <a:p>
            <a:endParaRPr lang="en-CA" sz="3200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CA" sz="3200" b="1" dirty="0">
                <a:solidFill>
                  <a:schemeClr val="accent6">
                    <a:lumMod val="50000"/>
                  </a:schemeClr>
                </a:solidFill>
              </a:rPr>
              <a:t>If no DNA is found, that is not a guarantee that there will be no clubroot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308849-4DB7-45AC-86B6-F4BF2E901B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3123" y="766619"/>
            <a:ext cx="4090554" cy="545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679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946627"/>
              </p:ext>
            </p:extLst>
          </p:nvPr>
        </p:nvGraphicFramePr>
        <p:xfrm>
          <a:off x="801278" y="763571"/>
          <a:ext cx="8465269" cy="5397853"/>
        </p:xfrm>
        <a:graphic>
          <a:graphicData uri="http://schemas.openxmlformats.org/drawingml/2006/table">
            <a:tbl>
              <a:tblPr/>
              <a:tblGrid>
                <a:gridCol w="10256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80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55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84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37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46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89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978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040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97746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CA" sz="1800" b="1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PCR results </a:t>
                      </a:r>
                      <a:r>
                        <a:rPr lang="en-CA" sz="1800" b="0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total resting spores </a:t>
                      </a:r>
                    </a:p>
                  </a:txBody>
                  <a:tcPr marL="5105" marR="5105" marT="510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CA" sz="700" b="0" i="0" u="none" strike="noStrike" dirty="0">
                        <a:solidFill>
                          <a:schemeClr val="accent5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5" marR="5105" marT="51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700" b="0" i="0" u="none" strike="noStrike" dirty="0">
                        <a:solidFill>
                          <a:schemeClr val="accent5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5" marR="5105" marT="51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CA" sz="7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en-CA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5" marR="5105" marT="51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5" marR="5105" marT="51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5" marR="5105" marT="51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5" marR="5105" marT="51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chemeClr val="accent5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5" marR="5105" marT="51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626">
                <a:tc>
                  <a:txBody>
                    <a:bodyPr/>
                    <a:lstStyle/>
                    <a:p>
                      <a:pPr algn="l" fontAlgn="b"/>
                      <a:endParaRPr lang="en-C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5" marR="5105" marT="510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plot 1</a:t>
                      </a:r>
                    </a:p>
                  </a:txBody>
                  <a:tcPr marL="5105" marR="5105" marT="5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plot 2</a:t>
                      </a:r>
                    </a:p>
                  </a:txBody>
                  <a:tcPr marL="5105" marR="5105" marT="5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plot 3</a:t>
                      </a:r>
                    </a:p>
                  </a:txBody>
                  <a:tcPr marL="5105" marR="5105" marT="5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plot 4</a:t>
                      </a:r>
                    </a:p>
                  </a:txBody>
                  <a:tcPr marL="5105" marR="5105" marT="5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plot 5</a:t>
                      </a:r>
                    </a:p>
                  </a:txBody>
                  <a:tcPr marL="5105" marR="5105" marT="5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5" marR="5105" marT="5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5" marR="5105" marT="5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5" marR="5105" marT="5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8624">
                <a:tc>
                  <a:txBody>
                    <a:bodyPr/>
                    <a:lstStyle/>
                    <a:p>
                      <a:pPr algn="l" fontAlgn="ctr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 1 </a:t>
                      </a:r>
                    </a:p>
                  </a:txBody>
                  <a:tcPr marL="5105" marR="5105" marT="510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137,097 </a:t>
                      </a:r>
                    </a:p>
                  </a:txBody>
                  <a:tcPr marL="5105" marR="5105" marT="51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3,783,380 </a:t>
                      </a:r>
                    </a:p>
                  </a:txBody>
                  <a:tcPr marL="5105" marR="5105" marT="51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85,987 </a:t>
                      </a:r>
                    </a:p>
                  </a:txBody>
                  <a:tcPr marL="5105" marR="5105" marT="51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5DE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1,073,189 </a:t>
                      </a:r>
                    </a:p>
                  </a:txBody>
                  <a:tcPr marL="5105" marR="5105" marT="51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CA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2,529 </a:t>
                      </a:r>
                    </a:p>
                  </a:txBody>
                  <a:tcPr marL="5105" marR="5105" marT="51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5" marR="5105" marT="5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5" marR="5105" marT="5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5" marR="5105" marT="51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3610">
                <a:tc>
                  <a:txBody>
                    <a:bodyPr/>
                    <a:lstStyle/>
                    <a:p>
                      <a:pPr algn="l" fontAlgn="ctr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 2 </a:t>
                      </a:r>
                    </a:p>
                  </a:txBody>
                  <a:tcPr marL="5105" marR="5105" marT="510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3,290 </a:t>
                      </a:r>
                    </a:p>
                  </a:txBody>
                  <a:tcPr marL="5105" marR="5105" marT="51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7BF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698,927 </a:t>
                      </a:r>
                    </a:p>
                  </a:txBody>
                  <a:tcPr marL="5105" marR="5105" marT="51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7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1,463,110 </a:t>
                      </a:r>
                    </a:p>
                  </a:txBody>
                  <a:tcPr marL="5105" marR="5105" marT="51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BC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123,188 </a:t>
                      </a:r>
                    </a:p>
                  </a:txBody>
                  <a:tcPr marL="5105" marR="5105" marT="51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56,916 </a:t>
                      </a:r>
                    </a:p>
                  </a:txBody>
                  <a:tcPr marL="5105" marR="5105" marT="51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ED3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5" marR="5105" marT="5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5" marR="5105" marT="5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5" marR="5105" marT="51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8532">
                <a:tc>
                  <a:txBody>
                    <a:bodyPr/>
                    <a:lstStyle/>
                    <a:p>
                      <a:pPr algn="l" fontAlgn="ctr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 3</a:t>
                      </a:r>
                    </a:p>
                  </a:txBody>
                  <a:tcPr marL="5105" marR="5105" marT="510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        14,411 </a:t>
                      </a:r>
                    </a:p>
                  </a:txBody>
                  <a:tcPr marL="5105" marR="5105" marT="51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6C3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105" marR="5105" marT="51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     117,508 </a:t>
                      </a:r>
                    </a:p>
                  </a:txBody>
                  <a:tcPr marL="5105" marR="5105" marT="51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       735,706 </a:t>
                      </a:r>
                    </a:p>
                  </a:txBody>
                  <a:tcPr marL="5105" marR="5105" marT="51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6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14,832 </a:t>
                      </a:r>
                    </a:p>
                  </a:txBody>
                  <a:tcPr marL="5105" marR="5105" marT="51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6C37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5" marR="5105" marT="5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5" marR="5105" marT="51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5" marR="5105" marT="51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3642" y="260435"/>
            <a:ext cx="107345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CA" sz="2800" b="1" dirty="0">
                <a:solidFill>
                  <a:srgbClr val="003300"/>
                </a:solidFill>
                <a:latin typeface="Calibri" panose="020F0502020204030204"/>
              </a:rPr>
              <a:t>The concentration of resting spores is highly variable</a:t>
            </a:r>
          </a:p>
          <a:p>
            <a:pPr>
              <a:defRPr/>
            </a:pPr>
            <a:r>
              <a:rPr lang="en-CA" sz="2800" b="1" dirty="0">
                <a:solidFill>
                  <a:srgbClr val="003300"/>
                </a:solidFill>
                <a:latin typeface="Calibri" panose="020F0502020204030204"/>
              </a:rPr>
              <a:t>  Example  Alberta research site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8750" y="6120511"/>
            <a:ext cx="10734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CA" dirty="0">
                <a:solidFill>
                  <a:prstClr val="black"/>
                </a:solidFill>
                <a:latin typeface="Calibri" panose="020F0502020204030204"/>
              </a:rPr>
              <a:t>Each square is 12 x 12 m. Five soil cores to 15 cm were sampled per plot and combined for assessment  Assessed with molecular methods (qPCR).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077737-1362-45AE-A0B3-1B0B27C9E2A3}"/>
              </a:ext>
            </a:extLst>
          </p:cNvPr>
          <p:cNvSpPr txBox="1"/>
          <p:nvPr/>
        </p:nvSpPr>
        <p:spPr>
          <a:xfrm>
            <a:off x="7474990" y="1012954"/>
            <a:ext cx="429064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/>
              <a:t>BUT it is difficult to get a representative soils sample.</a:t>
            </a:r>
          </a:p>
          <a:p>
            <a:endParaRPr lang="en-CA" sz="2800" dirty="0"/>
          </a:p>
          <a:p>
            <a:r>
              <a:rPr lang="en-CA" sz="2800" dirty="0"/>
              <a:t>A negative result is not a guarantee that there is no clubroot in the soil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D464AD-1954-4193-98DD-06295B012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363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A578A-B926-33DC-1490-85584B99F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paper with black text&#10;&#10;Description automatically generated">
            <a:extLst>
              <a:ext uri="{FF2B5EF4-FFF2-40B4-BE49-F238E27FC236}">
                <a16:creationId xmlns:a16="http://schemas.microsoft.com/office/drawing/2014/main" id="{143C3515-E8FD-2DCA-9785-38B09CBD77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294" y="-224118"/>
            <a:ext cx="12756777" cy="840669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9BC4E1-BFC9-7D61-CBA7-3E704B0CD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08779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5A49B9-07ED-46CE-99DA-C7AB014B1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2AD352-EE33-9847-91C4-1F2040350D9D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B698B9-CDD3-47FC-844C-4A2AFBE863BA}"/>
              </a:ext>
            </a:extLst>
          </p:cNvPr>
          <p:cNvSpPr txBox="1"/>
          <p:nvPr/>
        </p:nvSpPr>
        <p:spPr>
          <a:xfrm>
            <a:off x="584462" y="221642"/>
            <a:ext cx="10995007" cy="938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3200" b="1" kern="0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Clubroot resistance and pathotype of </a:t>
            </a:r>
            <a:r>
              <a:rPr lang="en-CA" sz="3200" b="1" i="1" kern="0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P. brassicae</a:t>
            </a:r>
            <a:endParaRPr kumimoji="0" lang="en-CA" sz="32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3200" b="1" kern="0" dirty="0">
              <a:solidFill>
                <a:srgbClr val="002060"/>
              </a:solidFill>
              <a:latin typeface="Arial"/>
              <a:cs typeface="Arial"/>
              <a:sym typeface="Aria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 pathotype (strain) can cause disease on one crop or cultivar, but not another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The common pathotype on vegetables is </a:t>
            </a:r>
            <a:r>
              <a:rPr lang="en-CA" sz="28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6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First pathotypes found on canola in Alberta were </a:t>
            </a:r>
            <a:r>
              <a:rPr lang="en-CA" sz="28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</a:t>
            </a:r>
            <a:r>
              <a:rPr lang="en-CA" sz="2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and </a:t>
            </a:r>
            <a:r>
              <a:rPr lang="en-CA" sz="28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The first clubroot resistant canola was introduced in 2009 = 45H29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This became known as ‘first generation resistance’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Clubroot that could over come this resistance was found by 2013.  New canola with stacked genes are called ‘second generation resistance”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Winter canola Mercedes is very susceptible to clubroot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2553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7"/>
          <p:cNvSpPr txBox="1"/>
          <p:nvPr/>
        </p:nvSpPr>
        <p:spPr>
          <a:xfrm>
            <a:off x="260230" y="6095444"/>
            <a:ext cx="586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2168408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4204" algn="l" defTabSz="2168408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8408" algn="l" defTabSz="2168408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52612" algn="l" defTabSz="2168408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36816" algn="l" defTabSz="2168408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21020" algn="l" defTabSz="2168408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05224" algn="l" defTabSz="2168408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589429" algn="l" defTabSz="2168408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673633" algn="l" defTabSz="2168408" rtl="0" eaLnBrk="1" latinLnBrk="0" hangingPunct="1"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200" b="1" dirty="0">
                <a:latin typeface="Arial Narrow" panose="020B0606020202030204" pitchFamily="34" charset="0"/>
              </a:rPr>
              <a:t>Fig. 1. </a:t>
            </a:r>
            <a:r>
              <a:rPr lang="en-CA" sz="1200" dirty="0">
                <a:latin typeface="Arial Narrow" panose="020B0606020202030204" pitchFamily="34" charset="0"/>
              </a:rPr>
              <a:t>Map of canola and Brassica vegetable fields surveyed for clubroot in 2017. Fields where the pathotype (P) of </a:t>
            </a:r>
            <a:r>
              <a:rPr lang="en-CA" sz="1200" i="1" dirty="0">
                <a:latin typeface="Arial Narrow" panose="020B0606020202030204" pitchFamily="34" charset="0"/>
              </a:rPr>
              <a:t>P. brassicae </a:t>
            </a:r>
            <a:r>
              <a:rPr lang="en-CA" sz="1200" dirty="0">
                <a:latin typeface="Arial Narrow" panose="020B0606020202030204" pitchFamily="34" charset="0"/>
              </a:rPr>
              <a:t>was identified are indicated. The field where clubroot was first reported on canola in Ontario in 2016 is circled.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08947" y="295791"/>
            <a:ext cx="11799644" cy="4882878"/>
            <a:chOff x="16532242" y="10585451"/>
            <a:chExt cx="27121579" cy="12805298"/>
          </a:xfrm>
        </p:grpSpPr>
        <p:sp>
          <p:nvSpPr>
            <p:cNvPr id="6" name="TextBox 64"/>
            <p:cNvSpPr txBox="1"/>
            <p:nvPr/>
          </p:nvSpPr>
          <p:spPr>
            <a:xfrm>
              <a:off x="26134403" y="21325153"/>
              <a:ext cx="1629294" cy="17823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4204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168408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252612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336816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421020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505224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589429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673633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CA" sz="4800" dirty="0">
                  <a:solidFill>
                    <a:schemeClr val="bg1"/>
                  </a:solidFill>
                </a:rPr>
                <a:t>P6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5990387" y="17858259"/>
              <a:ext cx="2511491" cy="1170863"/>
            </a:xfrm>
            <a:prstGeom prst="ellipse">
              <a:avLst/>
            </a:prstGeom>
            <a:noFill/>
            <a:ln w="76200" cmpd="sng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4204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68408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52612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36816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21020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05224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589429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673633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8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32242" y="10585451"/>
              <a:ext cx="14935479" cy="12805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24698969" y="10701478"/>
              <a:ext cx="6696744" cy="38911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4204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68408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52612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36816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21020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05224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589429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673633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A" sz="1800" i="1" dirty="0"/>
                <a:t>P. </a:t>
              </a:r>
            </a:p>
          </p:txBody>
        </p:sp>
        <p:sp>
          <p:nvSpPr>
            <p:cNvPr id="10" name="TextBox 73"/>
            <p:cNvSpPr txBox="1"/>
            <p:nvPr/>
          </p:nvSpPr>
          <p:spPr>
            <a:xfrm>
              <a:off x="25270105" y="10610063"/>
              <a:ext cx="6125606" cy="858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4204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168408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252612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336816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421020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505224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589429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673633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CA" sz="2000" dirty="0">
                  <a:latin typeface="Arial" panose="020B0604020202020204" pitchFamily="34" charset="0"/>
                  <a:cs typeface="Arial" panose="020B0604020202020204" pitchFamily="34" charset="0"/>
                </a:rPr>
                <a:t>No </a:t>
              </a:r>
              <a:r>
                <a:rPr lang="en-CA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P. brassicae </a:t>
              </a:r>
              <a:r>
                <a:rPr lang="en-CA" sz="2000" dirty="0">
                  <a:latin typeface="Arial" panose="020B0604020202020204" pitchFamily="34" charset="0"/>
                  <a:cs typeface="Arial" panose="020B0604020202020204" pitchFamily="34" charset="0"/>
                </a:rPr>
                <a:t>DNA</a:t>
              </a:r>
              <a:endParaRPr lang="en-CA" sz="2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74"/>
            <p:cNvSpPr txBox="1"/>
            <p:nvPr/>
          </p:nvSpPr>
          <p:spPr>
            <a:xfrm>
              <a:off x="25286723" y="11382291"/>
              <a:ext cx="4352346" cy="8581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4204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168408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252612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336816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421020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505224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589429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673633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CA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P. brassicae </a:t>
              </a:r>
              <a:r>
                <a:rPr lang="en-CA" sz="2000" dirty="0">
                  <a:latin typeface="Arial" panose="020B0604020202020204" pitchFamily="34" charset="0"/>
                  <a:cs typeface="Arial" panose="020B0604020202020204" pitchFamily="34" charset="0"/>
                </a:rPr>
                <a:t>DNA</a:t>
              </a:r>
              <a:endParaRPr lang="en-CA" sz="2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75"/>
            <p:cNvSpPr txBox="1"/>
            <p:nvPr/>
          </p:nvSpPr>
          <p:spPr>
            <a:xfrm>
              <a:off x="25245961" y="11957726"/>
              <a:ext cx="6149750" cy="1518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4204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168408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252612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336816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421020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505224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589429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673633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CA" sz="2000" dirty="0">
                  <a:latin typeface="Arial" panose="020B0604020202020204" pitchFamily="34" charset="0"/>
                  <a:cs typeface="Arial" panose="020B0604020202020204" pitchFamily="34" charset="0"/>
                </a:rPr>
                <a:t>Clubroot symptoms on canola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24892131" y="12240463"/>
              <a:ext cx="222272" cy="18561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4204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68408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52612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36816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21020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05224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589429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673633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sp>
          <p:nvSpPr>
            <p:cNvPr id="15" name="Oval 14"/>
            <p:cNvSpPr/>
            <p:nvPr/>
          </p:nvSpPr>
          <p:spPr>
            <a:xfrm>
              <a:off x="24892131" y="11632735"/>
              <a:ext cx="222272" cy="185614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4204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68408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52612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36816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21020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05224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589429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673633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sp>
          <p:nvSpPr>
            <p:cNvPr id="16" name="Oval 15"/>
            <p:cNvSpPr/>
            <p:nvPr/>
          </p:nvSpPr>
          <p:spPr>
            <a:xfrm>
              <a:off x="24892131" y="10873484"/>
              <a:ext cx="222272" cy="185614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4204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68408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52612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36816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21020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05224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589429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673633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sp>
          <p:nvSpPr>
            <p:cNvPr id="17" name="TextBox 102"/>
            <p:cNvSpPr txBox="1"/>
            <p:nvPr/>
          </p:nvSpPr>
          <p:spPr>
            <a:xfrm>
              <a:off x="33228884" y="10701478"/>
              <a:ext cx="10424937" cy="1049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4204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168408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252612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336816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421020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505224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589429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673633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CA" sz="2000" dirty="0">
                  <a:latin typeface="Arial" panose="020B0604020202020204" pitchFamily="34" charset="0"/>
                  <a:cs typeface="Arial" panose="020B0604020202020204" pitchFamily="34" charset="0"/>
                </a:rPr>
                <a:t>Clubroot symptoms on vegetables</a:t>
              </a:r>
            </a:p>
          </p:txBody>
        </p:sp>
        <p:sp>
          <p:nvSpPr>
            <p:cNvPr id="18" name="Oval 17"/>
            <p:cNvSpPr/>
            <p:nvPr/>
          </p:nvSpPr>
          <p:spPr>
            <a:xfrm>
              <a:off x="22178689" y="14556326"/>
              <a:ext cx="1632641" cy="1170863"/>
            </a:xfrm>
            <a:prstGeom prst="ellipse">
              <a:avLst/>
            </a:prstGeom>
            <a:noFill/>
            <a:ln w="76200" cmpd="sng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4204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68408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52612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36816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21020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05224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589429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673633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sp>
          <p:nvSpPr>
            <p:cNvPr id="19" name="TextBox 110"/>
            <p:cNvSpPr txBox="1"/>
            <p:nvPr/>
          </p:nvSpPr>
          <p:spPr>
            <a:xfrm>
              <a:off x="22660186" y="12025612"/>
              <a:ext cx="895116" cy="8581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4204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168408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252612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336816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421020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505224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589429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673633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CA" sz="2000" dirty="0"/>
                <a:t>P2</a:t>
              </a:r>
            </a:p>
          </p:txBody>
        </p:sp>
        <p:cxnSp>
          <p:nvCxnSpPr>
            <p:cNvPr id="20" name="Straight Connector 19"/>
            <p:cNvCxnSpPr>
              <a:stCxn id="19" idx="0"/>
            </p:cNvCxnSpPr>
            <p:nvPr/>
          </p:nvCxnSpPr>
          <p:spPr>
            <a:xfrm flipH="1" flipV="1">
              <a:off x="22995012" y="11661517"/>
              <a:ext cx="112732" cy="36409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19" idx="0"/>
            </p:cNvCxnSpPr>
            <p:nvPr/>
          </p:nvCxnSpPr>
          <p:spPr>
            <a:xfrm flipV="1">
              <a:off x="23107744" y="11813916"/>
              <a:ext cx="439098" cy="21169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113"/>
            <p:cNvSpPr txBox="1"/>
            <p:nvPr/>
          </p:nvSpPr>
          <p:spPr>
            <a:xfrm>
              <a:off x="22466722" y="15227061"/>
              <a:ext cx="895116" cy="8581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4204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168408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252612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336816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421020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505224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589429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673633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CA" sz="2000" dirty="0"/>
                <a:t>P2</a:t>
              </a:r>
            </a:p>
          </p:txBody>
        </p:sp>
        <p:sp>
          <p:nvSpPr>
            <p:cNvPr id="23" name="TextBox 114"/>
            <p:cNvSpPr txBox="1"/>
            <p:nvPr/>
          </p:nvSpPr>
          <p:spPr>
            <a:xfrm>
              <a:off x="29716969" y="18146291"/>
              <a:ext cx="895116" cy="8581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4204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168408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252612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336816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421020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505224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589429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673633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CA" sz="2000" dirty="0"/>
                <a:t>P6</a:t>
              </a:r>
            </a:p>
          </p:txBody>
        </p:sp>
        <p:sp>
          <p:nvSpPr>
            <p:cNvPr id="24" name="TextBox 115"/>
            <p:cNvSpPr txBox="1"/>
            <p:nvPr/>
          </p:nvSpPr>
          <p:spPr>
            <a:xfrm>
              <a:off x="20859986" y="18578338"/>
              <a:ext cx="895116" cy="8581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4204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168408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252612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336816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421020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505224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589429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673633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CA" sz="2000" dirty="0"/>
                <a:t>P2</a:t>
              </a:r>
            </a:p>
          </p:txBody>
        </p:sp>
        <p:sp>
          <p:nvSpPr>
            <p:cNvPr id="25" name="TextBox 116"/>
            <p:cNvSpPr txBox="1"/>
            <p:nvPr/>
          </p:nvSpPr>
          <p:spPr>
            <a:xfrm>
              <a:off x="23474834" y="20195614"/>
              <a:ext cx="895116" cy="8581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4204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168408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252612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336816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421020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505224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589429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673633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CA" sz="2000" dirty="0"/>
                <a:t>P2</a:t>
              </a:r>
            </a:p>
          </p:txBody>
        </p:sp>
        <p:cxnSp>
          <p:nvCxnSpPr>
            <p:cNvPr id="28" name="Straight Connector 27"/>
            <p:cNvCxnSpPr/>
            <p:nvPr/>
          </p:nvCxnSpPr>
          <p:spPr>
            <a:xfrm flipV="1">
              <a:off x="23233657" y="20611113"/>
              <a:ext cx="313184" cy="5546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120"/>
            <p:cNvSpPr txBox="1"/>
            <p:nvPr/>
          </p:nvSpPr>
          <p:spPr>
            <a:xfrm>
              <a:off x="23380266" y="20882595"/>
              <a:ext cx="895116" cy="8581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4204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168408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252612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336816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421020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505224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589429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673633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CA" sz="2000" dirty="0"/>
                <a:t>P6</a:t>
              </a:r>
            </a:p>
          </p:txBody>
        </p:sp>
        <p:cxnSp>
          <p:nvCxnSpPr>
            <p:cNvPr id="31" name="Straight Connector 30"/>
            <p:cNvCxnSpPr/>
            <p:nvPr/>
          </p:nvCxnSpPr>
          <p:spPr>
            <a:xfrm flipV="1">
              <a:off x="23390249" y="21331191"/>
              <a:ext cx="109736" cy="5546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124"/>
            <p:cNvSpPr txBox="1"/>
            <p:nvPr/>
          </p:nvSpPr>
          <p:spPr>
            <a:xfrm>
              <a:off x="23884322" y="22499870"/>
              <a:ext cx="895116" cy="8581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4204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168408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252612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336816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421020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505224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589429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673633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CA" sz="2000" dirty="0"/>
                <a:t>P6</a:t>
              </a:r>
            </a:p>
          </p:txBody>
        </p:sp>
        <p:cxnSp>
          <p:nvCxnSpPr>
            <p:cNvPr id="34" name="Straight Connector 33"/>
            <p:cNvCxnSpPr>
              <a:stCxn id="46" idx="7"/>
            </p:cNvCxnSpPr>
            <p:nvPr/>
          </p:nvCxnSpPr>
          <p:spPr>
            <a:xfrm>
              <a:off x="23463982" y="22873840"/>
              <a:ext cx="563371" cy="249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23683453" y="22907555"/>
              <a:ext cx="335164" cy="27929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130"/>
            <p:cNvSpPr txBox="1"/>
            <p:nvPr/>
          </p:nvSpPr>
          <p:spPr>
            <a:xfrm>
              <a:off x="22876210" y="19082395"/>
              <a:ext cx="895116" cy="8581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4204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168408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252612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336816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421020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505224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589429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673633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CA" sz="2000" dirty="0"/>
                <a:t>P5</a:t>
              </a:r>
            </a:p>
          </p:txBody>
        </p:sp>
        <p:sp>
          <p:nvSpPr>
            <p:cNvPr id="40" name="Right Arrow 39"/>
            <p:cNvSpPr/>
            <p:nvPr/>
          </p:nvSpPr>
          <p:spPr>
            <a:xfrm>
              <a:off x="21753363" y="15019303"/>
              <a:ext cx="857374" cy="37413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4204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68408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52612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36816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21020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05224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589429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673633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sp>
          <p:nvSpPr>
            <p:cNvPr id="41" name="TextBox 132"/>
            <p:cNvSpPr txBox="1"/>
            <p:nvPr/>
          </p:nvSpPr>
          <p:spPr>
            <a:xfrm>
              <a:off x="17337540" y="14077614"/>
              <a:ext cx="4553118" cy="2178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4204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168408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252612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336816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421020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6505224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589429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8673633" algn="l" defTabSz="2168408" rtl="0" eaLnBrk="1" latinLnBrk="0" hangingPunct="1">
                <a:defRPr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CA" sz="2000" dirty="0">
                  <a:latin typeface="Arial" panose="020B0604020202020204" pitchFamily="34" charset="0"/>
                  <a:cs typeface="Arial" panose="020B0604020202020204" pitchFamily="34" charset="0"/>
                </a:rPr>
                <a:t>First report of clubroot on canola in Ontario in 2016</a:t>
              </a:r>
            </a:p>
          </p:txBody>
        </p:sp>
        <p:sp>
          <p:nvSpPr>
            <p:cNvPr id="42" name="Oval 41"/>
            <p:cNvSpPr/>
            <p:nvPr/>
          </p:nvSpPr>
          <p:spPr>
            <a:xfrm>
              <a:off x="29966835" y="17938246"/>
              <a:ext cx="314915" cy="32113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4204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68408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52612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36816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21020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05224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589429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673633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sp>
          <p:nvSpPr>
            <p:cNvPr id="43" name="Oval 42"/>
            <p:cNvSpPr/>
            <p:nvPr/>
          </p:nvSpPr>
          <p:spPr>
            <a:xfrm>
              <a:off x="23087910" y="21353552"/>
              <a:ext cx="314915" cy="32113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4204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68408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52612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36816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21020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05224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589429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673633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sp>
          <p:nvSpPr>
            <p:cNvPr id="46" name="Oval 45"/>
            <p:cNvSpPr/>
            <p:nvPr/>
          </p:nvSpPr>
          <p:spPr>
            <a:xfrm>
              <a:off x="23195185" y="22826811"/>
              <a:ext cx="314915" cy="32113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4204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68408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52612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36816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21020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05224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589429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673633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sp>
          <p:nvSpPr>
            <p:cNvPr id="47" name="Oval 46"/>
            <p:cNvSpPr/>
            <p:nvPr/>
          </p:nvSpPr>
          <p:spPr>
            <a:xfrm>
              <a:off x="23347585" y="23009736"/>
              <a:ext cx="314915" cy="32113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4204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68408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52612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36816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21020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05224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589429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673633" algn="l" defTabSz="216840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A524AC9-02AA-4F73-8578-697CE62B6F41}"/>
              </a:ext>
            </a:extLst>
          </p:cNvPr>
          <p:cNvSpPr txBox="1"/>
          <p:nvPr/>
        </p:nvSpPr>
        <p:spPr>
          <a:xfrm>
            <a:off x="7635491" y="1730015"/>
            <a:ext cx="409476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/>
              <a:t>The McDonald lab is still </a:t>
            </a:r>
            <a:r>
              <a:rPr lang="en-CA" sz="3200" b="1" dirty="0">
                <a:solidFill>
                  <a:schemeClr val="tx1"/>
                </a:solidFill>
              </a:rPr>
              <a:t>interested in receiving clubroot clubs </a:t>
            </a:r>
          </a:p>
          <a:p>
            <a:endParaRPr lang="en-CA" sz="3200" dirty="0"/>
          </a:p>
          <a:p>
            <a:r>
              <a:rPr lang="en-CA" sz="3200" dirty="0"/>
              <a:t>Send directly to me, or give to your crop consultant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090E60-41A5-4EF2-A430-62DC20A0F837}"/>
              </a:ext>
            </a:extLst>
          </p:cNvPr>
          <p:cNvSpPr/>
          <p:nvPr/>
        </p:nvSpPr>
        <p:spPr>
          <a:xfrm>
            <a:off x="7443455" y="356340"/>
            <a:ext cx="348717" cy="36426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08B2B61-AFEA-4864-8C94-8DA25159E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15</a:t>
            </a:fld>
            <a:endParaRPr lang="en-CA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E27BE3E-EA23-4EA5-914A-A4D966A72BF9}"/>
              </a:ext>
            </a:extLst>
          </p:cNvPr>
          <p:cNvSpPr txBox="1"/>
          <p:nvPr/>
        </p:nvSpPr>
        <p:spPr>
          <a:xfrm>
            <a:off x="608947" y="5458691"/>
            <a:ext cx="6201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2017- Pathotypes 2 and 5</a:t>
            </a:r>
          </a:p>
        </p:txBody>
      </p:sp>
    </p:spTree>
    <p:extLst>
      <p:ext uri="{BB962C8B-B14F-4D97-AF65-F5344CB8AC3E}">
        <p14:creationId xmlns:p14="http://schemas.microsoft.com/office/powerpoint/2010/main" val="10498739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68A2A-B3BC-CF24-C7DD-AC3CA1D50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Continuing sample collection and pathotyping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827330-4C5C-A9BB-FB4E-6D05AFF91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B86023-78AA-4E05-96C8-A1D574B09E0C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A9571C1-60BC-C02B-DD68-58E8FC7CE686}"/>
              </a:ext>
            </a:extLst>
          </p:cNvPr>
          <p:cNvGrpSpPr/>
          <p:nvPr/>
        </p:nvGrpSpPr>
        <p:grpSpPr>
          <a:xfrm>
            <a:off x="676275" y="1690688"/>
            <a:ext cx="4927146" cy="3769551"/>
            <a:chOff x="5458905" y="1298284"/>
            <a:chExt cx="6477561" cy="476291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9F52B3A-9241-DC60-F88F-95E69F1092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58905" y="1298284"/>
              <a:ext cx="6477561" cy="4762913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2720628-116C-289F-7C4E-12038A7A170D}"/>
                </a:ext>
              </a:extLst>
            </p:cNvPr>
            <p:cNvGrpSpPr/>
            <p:nvPr/>
          </p:nvGrpSpPr>
          <p:grpSpPr>
            <a:xfrm>
              <a:off x="9818034" y="4952328"/>
              <a:ext cx="144000" cy="252000"/>
              <a:chOff x="9818034" y="4952328"/>
              <a:chExt cx="144000" cy="252000"/>
            </a:xfrm>
          </p:grpSpPr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E0457549-CA6A-7941-7A33-2F9899FEBA33}"/>
                  </a:ext>
                </a:extLst>
              </p:cNvPr>
              <p:cNvCxnSpPr>
                <a:cxnSpLocks/>
                <a:endCxn id="36" idx="4"/>
              </p:cNvCxnSpPr>
              <p:nvPr/>
            </p:nvCxnSpPr>
            <p:spPr>
              <a:xfrm flipV="1">
                <a:off x="9890034" y="5096328"/>
                <a:ext cx="0" cy="1080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2F29AFCC-D223-3EC8-14DC-20FA281F32B2}"/>
                  </a:ext>
                </a:extLst>
              </p:cNvPr>
              <p:cNvSpPr/>
              <p:nvPr/>
            </p:nvSpPr>
            <p:spPr>
              <a:xfrm>
                <a:off x="9818034" y="4952328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9E6F9E2-05E0-5426-145C-9AE770AEB5C9}"/>
                </a:ext>
              </a:extLst>
            </p:cNvPr>
            <p:cNvGrpSpPr/>
            <p:nvPr/>
          </p:nvGrpSpPr>
          <p:grpSpPr>
            <a:xfrm>
              <a:off x="6668434" y="1609688"/>
              <a:ext cx="144000" cy="252000"/>
              <a:chOff x="9818034" y="4952328"/>
              <a:chExt cx="144000" cy="252000"/>
            </a:xfrm>
          </p:grpSpPr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9A10AADD-39C0-F16A-ADB5-B366B4CE5D4C}"/>
                  </a:ext>
                </a:extLst>
              </p:cNvPr>
              <p:cNvCxnSpPr>
                <a:cxnSpLocks/>
                <a:endCxn id="34" idx="4"/>
              </p:cNvCxnSpPr>
              <p:nvPr/>
            </p:nvCxnSpPr>
            <p:spPr>
              <a:xfrm flipV="1">
                <a:off x="9890034" y="5096328"/>
                <a:ext cx="0" cy="1080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EF564647-0C1B-1333-BC11-C09055B74E6A}"/>
                  </a:ext>
                </a:extLst>
              </p:cNvPr>
              <p:cNvSpPr/>
              <p:nvPr/>
            </p:nvSpPr>
            <p:spPr>
              <a:xfrm>
                <a:off x="9818034" y="4952328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122404B-DD91-0F78-BF3C-F2B9554434CB}"/>
                </a:ext>
              </a:extLst>
            </p:cNvPr>
            <p:cNvGrpSpPr/>
            <p:nvPr/>
          </p:nvGrpSpPr>
          <p:grpSpPr>
            <a:xfrm>
              <a:off x="11209800" y="2452968"/>
              <a:ext cx="144000" cy="252000"/>
              <a:chOff x="9818034" y="4952328"/>
              <a:chExt cx="144000" cy="252000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9ECBC928-C259-A9C0-EA89-3AC392594B2A}"/>
                  </a:ext>
                </a:extLst>
              </p:cNvPr>
              <p:cNvCxnSpPr>
                <a:cxnSpLocks/>
                <a:endCxn id="32" idx="4"/>
              </p:cNvCxnSpPr>
              <p:nvPr/>
            </p:nvCxnSpPr>
            <p:spPr>
              <a:xfrm flipV="1">
                <a:off x="9890034" y="5096328"/>
                <a:ext cx="0" cy="1080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384D59EE-F7A7-D187-8512-2FA8BE709EBD}"/>
                  </a:ext>
                </a:extLst>
              </p:cNvPr>
              <p:cNvSpPr/>
              <p:nvPr/>
            </p:nvSpPr>
            <p:spPr>
              <a:xfrm>
                <a:off x="9818034" y="4952328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58A0B81-BA90-6480-E3AD-8E5B58C5B8B2}"/>
                </a:ext>
              </a:extLst>
            </p:cNvPr>
            <p:cNvGrpSpPr/>
            <p:nvPr/>
          </p:nvGrpSpPr>
          <p:grpSpPr>
            <a:xfrm>
              <a:off x="7831754" y="4164928"/>
              <a:ext cx="144000" cy="252000"/>
              <a:chOff x="9818034" y="4952328"/>
              <a:chExt cx="144000" cy="252000"/>
            </a:xfrm>
          </p:grpSpPr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BEFEE87F-636C-B113-0CD3-AD5776779D43}"/>
                  </a:ext>
                </a:extLst>
              </p:cNvPr>
              <p:cNvCxnSpPr>
                <a:cxnSpLocks/>
                <a:endCxn id="30" idx="4"/>
              </p:cNvCxnSpPr>
              <p:nvPr/>
            </p:nvCxnSpPr>
            <p:spPr>
              <a:xfrm flipV="1">
                <a:off x="9890034" y="5096328"/>
                <a:ext cx="0" cy="1080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54444676-DA6E-6612-10D6-B7F51498C139}"/>
                  </a:ext>
                </a:extLst>
              </p:cNvPr>
              <p:cNvSpPr/>
              <p:nvPr/>
            </p:nvSpPr>
            <p:spPr>
              <a:xfrm>
                <a:off x="9818034" y="4952328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2DDCBB3-3DA8-0EF7-E6F6-1B83D4A72CA4}"/>
                </a:ext>
              </a:extLst>
            </p:cNvPr>
            <p:cNvGrpSpPr/>
            <p:nvPr/>
          </p:nvGrpSpPr>
          <p:grpSpPr>
            <a:xfrm>
              <a:off x="9218594" y="3177000"/>
              <a:ext cx="144000" cy="252000"/>
              <a:chOff x="9818034" y="4952328"/>
              <a:chExt cx="144000" cy="252000"/>
            </a:xfrm>
          </p:grpSpPr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06712138-91C7-57D2-01BC-E0965FE9DDEA}"/>
                  </a:ext>
                </a:extLst>
              </p:cNvPr>
              <p:cNvCxnSpPr>
                <a:cxnSpLocks/>
                <a:endCxn id="28" idx="4"/>
              </p:cNvCxnSpPr>
              <p:nvPr/>
            </p:nvCxnSpPr>
            <p:spPr>
              <a:xfrm flipV="1">
                <a:off x="9890034" y="5096328"/>
                <a:ext cx="0" cy="1080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AA5C7E70-9E86-B475-EF55-8A5ACF8F9787}"/>
                  </a:ext>
                </a:extLst>
              </p:cNvPr>
              <p:cNvSpPr/>
              <p:nvPr/>
            </p:nvSpPr>
            <p:spPr>
              <a:xfrm>
                <a:off x="9818034" y="4952328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2D3C54D-2175-BC2F-C203-F7492E9CA67B}"/>
                </a:ext>
              </a:extLst>
            </p:cNvPr>
            <p:cNvGrpSpPr/>
            <p:nvPr/>
          </p:nvGrpSpPr>
          <p:grpSpPr>
            <a:xfrm>
              <a:off x="10241706" y="3679740"/>
              <a:ext cx="144000" cy="252000"/>
              <a:chOff x="9818034" y="4952328"/>
              <a:chExt cx="144000" cy="252000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495F0750-F87E-3597-A9C9-D859B4C304A6}"/>
                  </a:ext>
                </a:extLst>
              </p:cNvPr>
              <p:cNvCxnSpPr>
                <a:cxnSpLocks/>
                <a:endCxn id="26" idx="4"/>
              </p:cNvCxnSpPr>
              <p:nvPr/>
            </p:nvCxnSpPr>
            <p:spPr>
              <a:xfrm flipV="1">
                <a:off x="9890034" y="5096328"/>
                <a:ext cx="0" cy="1080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A1388483-9D2F-2056-E4E3-FFDB310D9312}"/>
                  </a:ext>
                </a:extLst>
              </p:cNvPr>
              <p:cNvSpPr/>
              <p:nvPr/>
            </p:nvSpPr>
            <p:spPr>
              <a:xfrm>
                <a:off x="9818034" y="4952328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CAAC92E-70E6-05E3-0F3B-E16E70457288}"/>
                </a:ext>
              </a:extLst>
            </p:cNvPr>
            <p:cNvGrpSpPr/>
            <p:nvPr/>
          </p:nvGrpSpPr>
          <p:grpSpPr>
            <a:xfrm>
              <a:off x="9231964" y="1985642"/>
              <a:ext cx="144000" cy="252000"/>
              <a:chOff x="9818034" y="4952328"/>
              <a:chExt cx="144000" cy="252000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A00988ED-7A30-E4E7-E38F-55FE31ABE605}"/>
                  </a:ext>
                </a:extLst>
              </p:cNvPr>
              <p:cNvCxnSpPr>
                <a:cxnSpLocks/>
                <a:endCxn id="24" idx="4"/>
              </p:cNvCxnSpPr>
              <p:nvPr/>
            </p:nvCxnSpPr>
            <p:spPr>
              <a:xfrm flipV="1">
                <a:off x="9890034" y="5096328"/>
                <a:ext cx="0" cy="1080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30444A53-8D6F-6623-43A3-F8DB1D7E6DAC}"/>
                  </a:ext>
                </a:extLst>
              </p:cNvPr>
              <p:cNvSpPr/>
              <p:nvPr/>
            </p:nvSpPr>
            <p:spPr>
              <a:xfrm>
                <a:off x="9818034" y="4952328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10A45CAF-DD9D-4204-95D6-3F364DFFDAC0}"/>
                </a:ext>
              </a:extLst>
            </p:cNvPr>
            <p:cNvGrpSpPr/>
            <p:nvPr/>
          </p:nvGrpSpPr>
          <p:grpSpPr>
            <a:xfrm>
              <a:off x="7837504" y="2765388"/>
              <a:ext cx="144000" cy="252000"/>
              <a:chOff x="9818034" y="4952328"/>
              <a:chExt cx="144000" cy="252000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1DA99E1B-EBDA-8A19-94FD-3585FB4594D3}"/>
                  </a:ext>
                </a:extLst>
              </p:cNvPr>
              <p:cNvCxnSpPr>
                <a:cxnSpLocks/>
                <a:endCxn id="22" idx="4"/>
              </p:cNvCxnSpPr>
              <p:nvPr/>
            </p:nvCxnSpPr>
            <p:spPr>
              <a:xfrm flipV="1">
                <a:off x="9890034" y="5096328"/>
                <a:ext cx="0" cy="1080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C996E7DC-4426-B8C7-AB2C-31D167865924}"/>
                  </a:ext>
                </a:extLst>
              </p:cNvPr>
              <p:cNvSpPr/>
              <p:nvPr/>
            </p:nvSpPr>
            <p:spPr>
              <a:xfrm>
                <a:off x="9818034" y="4952328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8011A16-4FC5-707D-5EEA-F72EED969E42}"/>
                </a:ext>
              </a:extLst>
            </p:cNvPr>
            <p:cNvGrpSpPr/>
            <p:nvPr/>
          </p:nvGrpSpPr>
          <p:grpSpPr>
            <a:xfrm>
              <a:off x="10861974" y="3045348"/>
              <a:ext cx="144000" cy="252000"/>
              <a:chOff x="9818034" y="4952328"/>
              <a:chExt cx="144000" cy="252000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6F509FC7-B971-16A0-FBA8-2C148216C2D2}"/>
                  </a:ext>
                </a:extLst>
              </p:cNvPr>
              <p:cNvCxnSpPr>
                <a:cxnSpLocks/>
                <a:endCxn id="20" idx="4"/>
              </p:cNvCxnSpPr>
              <p:nvPr/>
            </p:nvCxnSpPr>
            <p:spPr>
              <a:xfrm flipV="1">
                <a:off x="9890034" y="5096328"/>
                <a:ext cx="0" cy="1080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F64D145A-AD68-8CBE-B22D-70FFDB8AD3BB}"/>
                  </a:ext>
                </a:extLst>
              </p:cNvPr>
              <p:cNvSpPr/>
              <p:nvPr/>
            </p:nvSpPr>
            <p:spPr>
              <a:xfrm>
                <a:off x="9818034" y="4952328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24523EAA-4F21-A22A-B8AA-2A1F814EEAF1}"/>
                </a:ext>
              </a:extLst>
            </p:cNvPr>
            <p:cNvGrpSpPr/>
            <p:nvPr/>
          </p:nvGrpSpPr>
          <p:grpSpPr>
            <a:xfrm>
              <a:off x="10428750" y="4898328"/>
              <a:ext cx="144000" cy="252000"/>
              <a:chOff x="9818034" y="4952328"/>
              <a:chExt cx="144000" cy="252000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2B877DAF-B0BE-31F2-22BE-AD293AD9EA2C}"/>
                  </a:ext>
                </a:extLst>
              </p:cNvPr>
              <p:cNvCxnSpPr>
                <a:cxnSpLocks/>
                <a:endCxn id="18" idx="4"/>
              </p:cNvCxnSpPr>
              <p:nvPr/>
            </p:nvCxnSpPr>
            <p:spPr>
              <a:xfrm flipV="1">
                <a:off x="9890034" y="5096328"/>
                <a:ext cx="0" cy="1080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54699B8F-BF4B-7C07-30A3-71C7BDFC98C9}"/>
                  </a:ext>
                </a:extLst>
              </p:cNvPr>
              <p:cNvSpPr/>
              <p:nvPr/>
            </p:nvSpPr>
            <p:spPr>
              <a:xfrm>
                <a:off x="9818034" y="4952328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B79F41E8-F394-2391-498E-8D282C493C50}"/>
              </a:ext>
            </a:extLst>
          </p:cNvPr>
          <p:cNvSpPr txBox="1"/>
          <p:nvPr/>
        </p:nvSpPr>
        <p:spPr>
          <a:xfrm>
            <a:off x="676275" y="5619750"/>
            <a:ext cx="49271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2024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 Locations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E8DAA49-3D89-A007-4986-5A7D5A725265}"/>
              </a:ext>
            </a:extLst>
          </p:cNvPr>
          <p:cNvSpPr txBox="1"/>
          <p:nvPr/>
        </p:nvSpPr>
        <p:spPr>
          <a:xfrm>
            <a:off x="6588579" y="5624989"/>
            <a:ext cx="49271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2025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 Locations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1E1E1F3-7B41-DEDE-E0E7-E30F4CB90366}"/>
              </a:ext>
            </a:extLst>
          </p:cNvPr>
          <p:cNvGrpSpPr/>
          <p:nvPr/>
        </p:nvGrpSpPr>
        <p:grpSpPr>
          <a:xfrm>
            <a:off x="6422183" y="1690687"/>
            <a:ext cx="4927146" cy="3769551"/>
            <a:chOff x="5458905" y="1298284"/>
            <a:chExt cx="6477561" cy="4762913"/>
          </a:xfrm>
        </p:grpSpPr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204614BC-FC6D-7F31-A5F5-3131B8BE46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58905" y="1298284"/>
              <a:ext cx="6477561" cy="4762913"/>
            </a:xfrm>
            <a:prstGeom prst="rect">
              <a:avLst/>
            </a:prstGeom>
          </p:spPr>
        </p:pic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7C70159C-2C10-C3AB-FB7F-D162CE42E8AA}"/>
                </a:ext>
              </a:extLst>
            </p:cNvPr>
            <p:cNvGrpSpPr/>
            <p:nvPr/>
          </p:nvGrpSpPr>
          <p:grpSpPr>
            <a:xfrm>
              <a:off x="9338601" y="3715672"/>
              <a:ext cx="144000" cy="252002"/>
              <a:chOff x="9338601" y="3715672"/>
              <a:chExt cx="144000" cy="252002"/>
            </a:xfrm>
          </p:grpSpPr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40A31476-19FB-D43A-1785-7728A9917D04}"/>
                  </a:ext>
                </a:extLst>
              </p:cNvPr>
              <p:cNvCxnSpPr>
                <a:cxnSpLocks/>
                <a:endCxn id="103" idx="4"/>
              </p:cNvCxnSpPr>
              <p:nvPr/>
            </p:nvCxnSpPr>
            <p:spPr>
              <a:xfrm flipV="1">
                <a:off x="9410603" y="3859674"/>
                <a:ext cx="0" cy="1080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BB999B54-114B-6370-0F67-2A32FA0015BB}"/>
                  </a:ext>
                </a:extLst>
              </p:cNvPr>
              <p:cNvSpPr/>
              <p:nvPr/>
            </p:nvSpPr>
            <p:spPr>
              <a:xfrm>
                <a:off x="9338601" y="3715672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54F766F4-6C7C-C9E8-627D-B2841C32655A}"/>
                </a:ext>
              </a:extLst>
            </p:cNvPr>
            <p:cNvGrpSpPr/>
            <p:nvPr/>
          </p:nvGrpSpPr>
          <p:grpSpPr>
            <a:xfrm>
              <a:off x="9410602" y="3006756"/>
              <a:ext cx="144000" cy="252001"/>
              <a:chOff x="10010042" y="4782084"/>
              <a:chExt cx="144000" cy="252001"/>
            </a:xfrm>
          </p:grpSpPr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6AC460DD-DAF7-78A9-6182-58BD942BAF75}"/>
                  </a:ext>
                </a:extLst>
              </p:cNvPr>
              <p:cNvCxnSpPr>
                <a:cxnSpLocks/>
                <a:endCxn id="95" idx="4"/>
              </p:cNvCxnSpPr>
              <p:nvPr/>
            </p:nvCxnSpPr>
            <p:spPr>
              <a:xfrm flipV="1">
                <a:off x="10082041" y="4926085"/>
                <a:ext cx="0" cy="1080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F3B245D9-AA5C-AA0A-E364-254839D69865}"/>
                  </a:ext>
                </a:extLst>
              </p:cNvPr>
              <p:cNvSpPr/>
              <p:nvPr/>
            </p:nvSpPr>
            <p:spPr>
              <a:xfrm>
                <a:off x="10010042" y="4782084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C390C35C-7C62-79DF-34B5-F58DC305B681}"/>
                </a:ext>
              </a:extLst>
            </p:cNvPr>
            <p:cNvGrpSpPr/>
            <p:nvPr/>
          </p:nvGrpSpPr>
          <p:grpSpPr>
            <a:xfrm>
              <a:off x="10942952" y="3258756"/>
              <a:ext cx="144000" cy="252001"/>
              <a:chOff x="10519280" y="4531344"/>
              <a:chExt cx="144000" cy="252001"/>
            </a:xfrm>
          </p:grpSpPr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B893172F-C409-9D58-1F1B-3D161B5FB59F}"/>
                  </a:ext>
                </a:extLst>
              </p:cNvPr>
              <p:cNvCxnSpPr>
                <a:cxnSpLocks/>
                <a:endCxn id="93" idx="4"/>
              </p:cNvCxnSpPr>
              <p:nvPr/>
            </p:nvCxnSpPr>
            <p:spPr>
              <a:xfrm flipV="1">
                <a:off x="10591278" y="4675345"/>
                <a:ext cx="0" cy="1080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7E763D44-C556-00DF-3836-CB84B2C5204B}"/>
                  </a:ext>
                </a:extLst>
              </p:cNvPr>
              <p:cNvSpPr/>
              <p:nvPr/>
            </p:nvSpPr>
            <p:spPr>
              <a:xfrm>
                <a:off x="10519280" y="4531344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0C9F8387-C125-335B-C480-8AC58E5A2361}"/>
                </a:ext>
              </a:extLst>
            </p:cNvPr>
            <p:cNvGrpSpPr/>
            <p:nvPr/>
          </p:nvGrpSpPr>
          <p:grpSpPr>
            <a:xfrm>
              <a:off x="8326380" y="1736784"/>
              <a:ext cx="144000" cy="252001"/>
              <a:chOff x="8912450" y="4703470"/>
              <a:chExt cx="144000" cy="252001"/>
            </a:xfrm>
          </p:grpSpPr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496C82C6-6DFD-ED27-DA80-F56E1CB09453}"/>
                  </a:ext>
                </a:extLst>
              </p:cNvPr>
              <p:cNvCxnSpPr>
                <a:cxnSpLocks/>
                <a:endCxn id="91" idx="4"/>
              </p:cNvCxnSpPr>
              <p:nvPr/>
            </p:nvCxnSpPr>
            <p:spPr>
              <a:xfrm flipV="1">
                <a:off x="8984453" y="4847471"/>
                <a:ext cx="0" cy="1080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811E540C-2202-C4A2-9945-0CBAFCE81E7C}"/>
                  </a:ext>
                </a:extLst>
              </p:cNvPr>
              <p:cNvSpPr/>
              <p:nvPr/>
            </p:nvSpPr>
            <p:spPr>
              <a:xfrm>
                <a:off x="8912450" y="4703470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BA345FE8-12F0-5582-C9B6-5C455C363B70}"/>
                </a:ext>
              </a:extLst>
            </p:cNvPr>
            <p:cNvGrpSpPr/>
            <p:nvPr/>
          </p:nvGrpSpPr>
          <p:grpSpPr>
            <a:xfrm>
              <a:off x="10036386" y="2991603"/>
              <a:ext cx="144000" cy="252004"/>
              <a:chOff x="9425670" y="3045603"/>
              <a:chExt cx="144000" cy="252004"/>
            </a:xfrm>
          </p:grpSpPr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43C3DD6A-5CC7-FE2D-6730-8FAB251F9ED9}"/>
                  </a:ext>
                </a:extLst>
              </p:cNvPr>
              <p:cNvCxnSpPr>
                <a:cxnSpLocks/>
                <a:endCxn id="85" idx="4"/>
              </p:cNvCxnSpPr>
              <p:nvPr/>
            </p:nvCxnSpPr>
            <p:spPr>
              <a:xfrm flipV="1">
                <a:off x="9497672" y="3189607"/>
                <a:ext cx="0" cy="1080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7319E8B8-66B9-8A46-A1B2-9761CF4C7B4C}"/>
                  </a:ext>
                </a:extLst>
              </p:cNvPr>
              <p:cNvSpPr/>
              <p:nvPr/>
            </p:nvSpPr>
            <p:spPr>
              <a:xfrm>
                <a:off x="9425670" y="3045603"/>
                <a:ext cx="144000" cy="144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234157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4FB77-4309-4C38-B3D3-87C82592D839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39992" y="2084786"/>
            <a:ext cx="9784573" cy="397116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Pathotypes in northern Ontario</a:t>
            </a:r>
            <a:br>
              <a:rPr lang="en-US" b="1" dirty="0">
                <a:solidFill>
                  <a:srgbClr val="002060"/>
                </a:solidFill>
              </a:rPr>
            </a:br>
            <a:r>
              <a:rPr lang="en-US" sz="3600" dirty="0"/>
              <a:t>In our assessments of clubs from 2020 – 2023, the pathogen could overcome first generation resistance</a:t>
            </a:r>
            <a:br>
              <a:rPr lang="en-US" sz="3600" dirty="0"/>
            </a:br>
            <a:r>
              <a:rPr lang="en-US" sz="3600" dirty="0"/>
              <a:t>Pathotypes </a:t>
            </a:r>
            <a:br>
              <a:rPr lang="en-US" sz="3600" dirty="0"/>
            </a:br>
            <a:r>
              <a:rPr lang="en-US" sz="3600" b="1" dirty="0"/>
              <a:t>2020</a:t>
            </a:r>
            <a:r>
              <a:rPr lang="en-US" sz="3600" dirty="0"/>
              <a:t>: </a:t>
            </a:r>
            <a:r>
              <a:rPr lang="en-US" sz="3600" b="1" dirty="0"/>
              <a:t>8 fields </a:t>
            </a:r>
            <a:r>
              <a:rPr lang="en-US" sz="3600" dirty="0"/>
              <a:t>plus one of volunteer canola</a:t>
            </a:r>
            <a:br>
              <a:rPr lang="en-US" sz="3600" dirty="0"/>
            </a:br>
            <a:r>
              <a:rPr lang="en-US" sz="3600" b="1" dirty="0"/>
              <a:t>2023: 4 fields</a:t>
            </a:r>
            <a:br>
              <a:rPr lang="en-US" sz="3600" b="1" dirty="0"/>
            </a:br>
            <a:r>
              <a:rPr lang="en-US" sz="3600" b="1" dirty="0"/>
              <a:t>2024: 10 fields</a:t>
            </a:r>
            <a:br>
              <a:rPr lang="en-US" sz="3600" b="1" dirty="0"/>
            </a:br>
            <a:r>
              <a:rPr lang="en-US" sz="3600" b="1" dirty="0"/>
              <a:t>2025: 5 fields- pathotyping ongoing </a:t>
            </a:r>
            <a:br>
              <a:rPr lang="en-US" sz="3600" b="1" dirty="0"/>
            </a:br>
            <a:br>
              <a:rPr lang="en-US" sz="3600" dirty="0"/>
            </a:br>
            <a:r>
              <a:rPr lang="en-US" sz="3600" b="1" dirty="0"/>
              <a:t>2024: </a:t>
            </a:r>
            <a:r>
              <a:rPr lang="en-US" sz="4000" b="1" dirty="0"/>
              <a:t>Pathotypes 2A, 2D and 3M</a:t>
            </a:r>
            <a:br>
              <a:rPr lang="en-US" sz="4000" b="1" dirty="0"/>
            </a:br>
            <a:r>
              <a:rPr lang="en-US" sz="4000" b="1" dirty="0"/>
              <a:t>- </a:t>
            </a:r>
            <a:r>
              <a:rPr lang="en-US" sz="3600" dirty="0"/>
              <a:t>based on Alberta CCD </a:t>
            </a:r>
            <a:r>
              <a:rPr lang="en-US" sz="2700" dirty="0"/>
              <a:t>(Canadian Clubroot Differential set but some did not fit the CCD)</a:t>
            </a:r>
            <a:br>
              <a:rPr lang="en-US" sz="2700" dirty="0"/>
            </a:br>
            <a:r>
              <a:rPr lang="en-US" sz="3600" dirty="0"/>
              <a:t> Eight could overcome first generation resistance, two (pathotype 2) did not </a:t>
            </a: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endParaRPr lang="en-CA" sz="3600" dirty="0"/>
          </a:p>
        </p:txBody>
      </p:sp>
      <p:pic>
        <p:nvPicPr>
          <p:cNvPr id="4" name="Picture 3" descr="A hand holding a plant&#10;&#10;Description automatically generated">
            <a:extLst>
              <a:ext uri="{FF2B5EF4-FFF2-40B4-BE49-F238E27FC236}">
                <a16:creationId xmlns:a16="http://schemas.microsoft.com/office/drawing/2014/main" id="{2284B3DE-0D63-479A-A5B3-D9F07EC9E4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14337" y="136525"/>
            <a:ext cx="2860283" cy="335610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352618-2ED0-47ED-80C5-F7DC6421F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17</a:t>
            </a:fld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9EC830-75AD-4798-BD1B-381707339915}"/>
              </a:ext>
            </a:extLst>
          </p:cNvPr>
          <p:cNvSpPr txBox="1"/>
          <p:nvPr/>
        </p:nvSpPr>
        <p:spPr>
          <a:xfrm>
            <a:off x="5112683" y="6442053"/>
            <a:ext cx="5802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>
                    <a:lumMod val="50000"/>
                  </a:schemeClr>
                </a:solidFill>
              </a:rPr>
              <a:t>Work by Kirsten Holy, Komathy Prapagar, McKenna Campbell</a:t>
            </a:r>
          </a:p>
        </p:txBody>
      </p:sp>
    </p:spTree>
    <p:extLst>
      <p:ext uri="{BB962C8B-B14F-4D97-AF65-F5344CB8AC3E}">
        <p14:creationId xmlns:p14="http://schemas.microsoft.com/office/powerpoint/2010/main" val="41026569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279874-D8EC-3B17-777E-16DBD53523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3" b="26884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671A5A-2F08-7BD0-7770-A3E2B6F4E125}"/>
              </a:ext>
            </a:extLst>
          </p:cNvPr>
          <p:cNvSpPr txBox="1"/>
          <p:nvPr/>
        </p:nvSpPr>
        <p:spPr>
          <a:xfrm>
            <a:off x="7531610" y="243420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Pathotyping under way in the greenhouse.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It takes time and </a:t>
            </a:r>
            <a:r>
              <a:rPr lang="en-US" sz="2800" dirty="0" err="1"/>
              <a:t>labour</a:t>
            </a:r>
            <a:r>
              <a:rPr lang="en-US" sz="2800" dirty="0"/>
              <a:t> to determine a pathotype- minimum of 14 weeks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7D0585-037F-04B8-C66D-1EBED02C6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A9ED20BC-84AD-402D-9DD1-97FB02939F41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18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373400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8F6FA-FBA3-F59F-96EB-C20A917AE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AF8A4B-804C-7EE9-6CE0-42760BEB80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1618" y="-63500"/>
            <a:ext cx="15087211" cy="946434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DC52EA-96D7-3811-497D-B9C13F9D7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AD352-EE33-9847-91C4-1F2040350D9D}" type="slidenum">
              <a:rPr lang="en-US" smtClean="0"/>
              <a:t>19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4D934A-5236-F033-91A0-FC37C815F437}"/>
              </a:ext>
            </a:extLst>
          </p:cNvPr>
          <p:cNvSpPr txBox="1"/>
          <p:nvPr/>
        </p:nvSpPr>
        <p:spPr>
          <a:xfrm>
            <a:off x="4681330" y="6191758"/>
            <a:ext cx="6867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/>
              <a:t>Pathotypes 2, 2D and 3M in northern Ontario </a:t>
            </a:r>
          </a:p>
        </p:txBody>
      </p:sp>
    </p:spTree>
    <p:extLst>
      <p:ext uri="{BB962C8B-B14F-4D97-AF65-F5344CB8AC3E}">
        <p14:creationId xmlns:p14="http://schemas.microsoft.com/office/powerpoint/2010/main" val="4061584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C4C71-AE18-584D-895C-FEA2EDA3C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8EA8DD7-76FC-82B1-8E62-54F8854E5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2AD352-EE33-9847-91C4-1F2040350D9D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8696F4-280A-76AF-8BB6-5FC56772436D}"/>
              </a:ext>
            </a:extLst>
          </p:cNvPr>
          <p:cNvSpPr txBox="1"/>
          <p:nvPr/>
        </p:nvSpPr>
        <p:spPr>
          <a:xfrm>
            <a:off x="560740" y="597455"/>
            <a:ext cx="9063551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Why did the new pathotypes develop so quickly and what can be done to stop this rapid change?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C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There can be a billion resting spores in one club =  lots more in a field.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C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There are different pathotypes in a club, certainly in a field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CA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Growing a resistant variety is the best way to manage clubroot BUT this also selects for rare pathotypes that can overcome resistance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C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Essential to keep resting spore numbers low: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CA" sz="2800" dirty="0">
                <a:solidFill>
                  <a:prstClr val="black"/>
                </a:solidFill>
                <a:latin typeface="Calibri" panose="020F0502020204030204"/>
              </a:rPr>
              <a:t>Alberta – Recommendation</a:t>
            </a:r>
            <a:r>
              <a:rPr lang="en-CA" sz="2800" b="1" dirty="0">
                <a:solidFill>
                  <a:prstClr val="black"/>
                </a:solidFill>
                <a:latin typeface="Calibri" panose="020F0502020204030204"/>
              </a:rPr>
              <a:t>: Keep Clubroot Low and Local </a:t>
            </a:r>
            <a:endParaRPr kumimoji="0" lang="en-C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More spores = more chance of resistance breaking down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3D99E4-E294-4341-B01F-DFD5DB8AF7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576" y="1542471"/>
            <a:ext cx="2448791" cy="326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8777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8A2C88-9699-A28D-86E1-8C5793B8999D}"/>
              </a:ext>
            </a:extLst>
          </p:cNvPr>
          <p:cNvSpPr txBox="1"/>
          <p:nvPr/>
        </p:nvSpPr>
        <p:spPr>
          <a:xfrm>
            <a:off x="509285" y="153532"/>
            <a:ext cx="10911923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>
                <a:solidFill>
                  <a:srgbClr val="006600"/>
                </a:solidFill>
              </a:rPr>
              <a:t>Scouting:  It is usually difficult to detect soilborne diseases in the early stages</a:t>
            </a:r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CA" sz="3200" dirty="0"/>
              <a:t>The first few diseased plants will be hard to see in a field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CA" sz="3200" dirty="0"/>
              <a:t>A patch may be attributed to other causes, such as a low spot</a:t>
            </a:r>
            <a:endParaRPr lang="en-CA" sz="2800" dirty="0"/>
          </a:p>
          <a:p>
            <a:r>
              <a:rPr lang="en-CA" sz="2800" b="1" dirty="0">
                <a:solidFill>
                  <a:srgbClr val="006600"/>
                </a:solidFill>
              </a:rPr>
              <a:t>If something looks different, pull up plants and look at the roots</a:t>
            </a:r>
          </a:p>
          <a:p>
            <a:endParaRPr lang="en-CA" sz="2800" dirty="0"/>
          </a:p>
          <a:p>
            <a:endParaRPr lang="en-CA" sz="2800" dirty="0"/>
          </a:p>
          <a:p>
            <a:endParaRPr lang="en-CA" sz="2800" dirty="0"/>
          </a:p>
          <a:p>
            <a:endParaRPr lang="en-CA" dirty="0"/>
          </a:p>
        </p:txBody>
      </p:sp>
      <p:pic>
        <p:nvPicPr>
          <p:cNvPr id="3" name="Picture 2" descr="C:\_LOCALdata\Murray\work\clubroot\clubroot pictures\clubroot patch Loeppky2 screen size.JPG">
            <a:extLst>
              <a:ext uri="{FF2B5EF4-FFF2-40B4-BE49-F238E27FC236}">
                <a16:creationId xmlns:a16="http://schemas.microsoft.com/office/drawing/2014/main" id="{0D368721-0BAA-403D-9B5B-4FA72F56E5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1269"/>
          <a:stretch/>
        </p:blipFill>
        <p:spPr bwMode="auto">
          <a:xfrm>
            <a:off x="1394406" y="2760785"/>
            <a:ext cx="9141680" cy="4712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970A51-7F00-446A-8229-8BACF7CB9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21</a:t>
            </a:fld>
            <a:endParaRPr lang="en-CA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A2660FC-DB6C-4C48-9145-364B1F1707CD}"/>
              </a:ext>
            </a:extLst>
          </p:cNvPr>
          <p:cNvCxnSpPr/>
          <p:nvPr/>
        </p:nvCxnSpPr>
        <p:spPr>
          <a:xfrm flipH="1">
            <a:off x="7398327" y="4488873"/>
            <a:ext cx="2706255" cy="969818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027BE2B-AFF7-46AF-906E-E3BE253A8D8F}"/>
              </a:ext>
            </a:extLst>
          </p:cNvPr>
          <p:cNvCxnSpPr/>
          <p:nvPr/>
        </p:nvCxnSpPr>
        <p:spPr>
          <a:xfrm>
            <a:off x="1810327" y="2992582"/>
            <a:ext cx="1533237" cy="554182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AC3410F-E0F4-902B-3F0D-5AEC91FA823B}"/>
              </a:ext>
            </a:extLst>
          </p:cNvPr>
          <p:cNvSpPr txBox="1"/>
          <p:nvPr/>
        </p:nvSpPr>
        <p:spPr>
          <a:xfrm>
            <a:off x="1810327" y="5458691"/>
            <a:ext cx="27062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Patches of clubroot in Alberta canola</a:t>
            </a:r>
            <a:endParaRPr lang="en-CA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906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/>
              <a:t>There may be hope for drone scouting </a:t>
            </a:r>
            <a:br>
              <a:rPr lang="en-US" sz="3400"/>
            </a:br>
            <a:br>
              <a:rPr lang="en-US" sz="3400"/>
            </a:br>
            <a:r>
              <a:rPr lang="en-US" sz="3400"/>
              <a:t>(collaborators David Halstead, Leila Benmerrouche, Bruce Gossen)</a:t>
            </a:r>
          </a:p>
        </p:txBody>
      </p:sp>
      <p:sp>
        <p:nvSpPr>
          <p:cNvPr id="2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2ED047-1A24-03D7-49CE-6A03E228D2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77" r="979" b="2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43B301-0442-42D1-8B36-281E57735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91800" y="6356350"/>
            <a:ext cx="7620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A9ED20BC-84AD-402D-9DD1-97FB02939F41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22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343443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22B906-3763-A8FC-5A4E-BD7DDC4880D5}"/>
              </a:ext>
            </a:extLst>
          </p:cNvPr>
          <p:cNvSpPr txBox="1"/>
          <p:nvPr/>
        </p:nvSpPr>
        <p:spPr>
          <a:xfrm>
            <a:off x="150626" y="115390"/>
            <a:ext cx="4729487" cy="9694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Methods</a:t>
            </a:r>
            <a:r>
              <a:rPr kumimoji="0" lang="en-C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Hyperspectral data collected from 21 research and producer sites across AB and SK, 2021–2023.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Sampling focused on field entrances, where clubroot was most likely to occur.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CA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Used a Headwall Photonics Nano-hyperspectral camera mounted on a DJI M600 Pro. 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CA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Each flight covered 0.5 to 4 ha.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CA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CA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CA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9D2F64-DCD6-276A-48D0-5167EF140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6645" y="2459806"/>
            <a:ext cx="3185581" cy="31160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FF8B1E-1B52-9367-311B-ACFD3ED08C1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09" r="7518"/>
          <a:stretch>
            <a:fillRect/>
          </a:stretch>
        </p:blipFill>
        <p:spPr>
          <a:xfrm>
            <a:off x="5094282" y="3291595"/>
            <a:ext cx="3493646" cy="36657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548100-474C-83DE-40CD-826D6CB76E8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2097" b="34138"/>
          <a:stretch>
            <a:fillRect/>
          </a:stretch>
        </p:blipFill>
        <p:spPr>
          <a:xfrm>
            <a:off x="5004828" y="31646"/>
            <a:ext cx="4201412" cy="3424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5025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5EA955-A31B-C2D9-71C1-426B8026FBCB}"/>
              </a:ext>
            </a:extLst>
          </p:cNvPr>
          <p:cNvSpPr txBox="1"/>
          <p:nvPr/>
        </p:nvSpPr>
        <p:spPr>
          <a:xfrm>
            <a:off x="446209" y="4011219"/>
            <a:ext cx="851976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Distinct difference in the spectral signature between healthy and clubroot infected canola.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Differentiating clubroot from non-clubroot plants involved the near infrared and red and green portions of the visible spectrum. </a:t>
            </a:r>
          </a:p>
        </p:txBody>
      </p:sp>
      <p:pic>
        <p:nvPicPr>
          <p:cNvPr id="4" name="Picture 3" descr="A graph of a graph&#10;&#10;AI-generated content may be incorrect.">
            <a:extLst>
              <a:ext uri="{FF2B5EF4-FFF2-40B4-BE49-F238E27FC236}">
                <a16:creationId xmlns:a16="http://schemas.microsoft.com/office/drawing/2014/main" id="{EDB942CC-24D0-1E0D-0D39-58EC75A6BF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740" y="198726"/>
            <a:ext cx="7303872" cy="38124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945EE7-B2B9-670F-29DC-81C6CA701ADC}"/>
              </a:ext>
            </a:extLst>
          </p:cNvPr>
          <p:cNvSpPr txBox="1"/>
          <p:nvPr/>
        </p:nvSpPr>
        <p:spPr>
          <a:xfrm>
            <a:off x="845290" y="198726"/>
            <a:ext cx="49760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16397628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B852FCA-BBE8-D864-054A-1E46CDB4C9DE}"/>
              </a:ext>
            </a:extLst>
          </p:cNvPr>
          <p:cNvSpPr/>
          <p:nvPr/>
        </p:nvSpPr>
        <p:spPr>
          <a:xfrm>
            <a:off x="1809549" y="1804511"/>
            <a:ext cx="5640404" cy="909525"/>
          </a:xfrm>
          <a:prstGeom prst="roundRect">
            <a:avLst/>
          </a:prstGeom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Soil test in Spring pre-planting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7A9ED46-E9DD-835A-B135-6C3AA4A8A603}"/>
              </a:ext>
            </a:extLst>
          </p:cNvPr>
          <p:cNvSpPr/>
          <p:nvPr/>
        </p:nvSpPr>
        <p:spPr>
          <a:xfrm>
            <a:off x="778981" y="1592454"/>
            <a:ext cx="1286756" cy="126823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3EBCA548-3E3F-63F9-6190-02FF1555A97B}"/>
              </a:ext>
            </a:extLst>
          </p:cNvPr>
          <p:cNvSpPr/>
          <p:nvPr/>
        </p:nvSpPr>
        <p:spPr>
          <a:xfrm>
            <a:off x="1530416" y="5564542"/>
            <a:ext cx="5919536" cy="909525"/>
          </a:xfrm>
          <a:prstGeom prst="roundRect">
            <a:avLst/>
          </a:prstGeom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Soil test at harvest and qPCR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DE8AB297-24E5-B92B-1A31-DC7F07AD95C0}"/>
              </a:ext>
            </a:extLst>
          </p:cNvPr>
          <p:cNvSpPr/>
          <p:nvPr/>
        </p:nvSpPr>
        <p:spPr>
          <a:xfrm>
            <a:off x="1674795" y="4296308"/>
            <a:ext cx="5775157" cy="909525"/>
          </a:xfrm>
          <a:prstGeom prst="roundRect">
            <a:avLst/>
          </a:prstGeom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Burndown and plant canola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AF70C012-6D2A-3F20-924B-B0C5EFCF956C}"/>
              </a:ext>
            </a:extLst>
          </p:cNvPr>
          <p:cNvSpPr/>
          <p:nvPr/>
        </p:nvSpPr>
        <p:spPr>
          <a:xfrm>
            <a:off x="1674795" y="3058899"/>
            <a:ext cx="5775158" cy="909525"/>
          </a:xfrm>
          <a:prstGeom prst="roundRect">
            <a:avLst/>
          </a:prstGeom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Daikon and ryegrass cover crop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D64086-51C9-ADA3-2028-FBEB94EF8F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A method to reduce resting spores in soil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687774-ED86-B4FE-31B0-87B47373F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365579"/>
            <a:ext cx="10896600" cy="893218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0070C0"/>
                </a:solidFill>
                <a:latin typeface="+mn-lt"/>
              </a:rPr>
              <a:t>Management : Root Exudates &amp; Spore Germination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CD0E8B-06CA-7BDB-93E8-3BC1D2CC2FE5}"/>
              </a:ext>
            </a:extLst>
          </p:cNvPr>
          <p:cNvSpPr txBox="1"/>
          <p:nvPr/>
        </p:nvSpPr>
        <p:spPr>
          <a:xfrm>
            <a:off x="7693908" y="4811800"/>
            <a:ext cx="41645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Fig 1. </a:t>
            </a:r>
            <a:r>
              <a:rPr lang="en-US" dirty="0"/>
              <a:t>Daikon and ryegrass cover crop at Bradford Research Station.</a:t>
            </a:r>
          </a:p>
          <a:p>
            <a:endParaRPr lang="en-US" dirty="0"/>
          </a:p>
          <a:p>
            <a:r>
              <a:rPr lang="en-US" dirty="0"/>
              <a:t>RCBD, 8 blocks, plot size 1.5 m x 5 m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1D2F3C6-1564-60C5-5D7B-0A6BBAB00702}"/>
              </a:ext>
            </a:extLst>
          </p:cNvPr>
          <p:cNvSpPr/>
          <p:nvPr/>
        </p:nvSpPr>
        <p:spPr>
          <a:xfrm>
            <a:off x="731226" y="2879544"/>
            <a:ext cx="1262377" cy="126823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144ED5-AB36-5201-41D9-052C835AF4DB}"/>
              </a:ext>
            </a:extLst>
          </p:cNvPr>
          <p:cNvSpPr txBox="1"/>
          <p:nvPr/>
        </p:nvSpPr>
        <p:spPr>
          <a:xfrm>
            <a:off x="11779451" y="6436789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19</a:t>
            </a:r>
          </a:p>
        </p:txBody>
      </p:sp>
      <p:pic>
        <p:nvPicPr>
          <p:cNvPr id="15" name="Picture 2" descr="Green grass with roots Royalty Free Vector Image">
            <a:extLst>
              <a:ext uri="{FF2B5EF4-FFF2-40B4-BE49-F238E27FC236}">
                <a16:creationId xmlns:a16="http://schemas.microsoft.com/office/drawing/2014/main" id="{F0C61B01-53F9-B6FC-6ECD-CE7B05F747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8981" y="2909469"/>
            <a:ext cx="1163952" cy="120409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CF20056B-5792-E719-65B6-18BAA38FF137}"/>
              </a:ext>
            </a:extLst>
          </p:cNvPr>
          <p:cNvSpPr/>
          <p:nvPr/>
        </p:nvSpPr>
        <p:spPr>
          <a:xfrm>
            <a:off x="717579" y="4177703"/>
            <a:ext cx="1286756" cy="126823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0B6461C-006D-1442-51DD-FA612E4E4765}"/>
              </a:ext>
            </a:extLst>
          </p:cNvPr>
          <p:cNvSpPr/>
          <p:nvPr/>
        </p:nvSpPr>
        <p:spPr>
          <a:xfrm>
            <a:off x="706847" y="5459818"/>
            <a:ext cx="1286756" cy="126823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4" descr="Colza flower Stock Vector Images - Alamy">
            <a:extLst>
              <a:ext uri="{FF2B5EF4-FFF2-40B4-BE49-F238E27FC236}">
                <a16:creationId xmlns:a16="http://schemas.microsoft.com/office/drawing/2014/main" id="{6B988466-F358-61BF-B946-D45D4E6618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0937" y="4211674"/>
            <a:ext cx="1200039" cy="120029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Test tube - Free farming and gardening icons">
            <a:extLst>
              <a:ext uri="{FF2B5EF4-FFF2-40B4-BE49-F238E27FC236}">
                <a16:creationId xmlns:a16="http://schemas.microsoft.com/office/drawing/2014/main" id="{CDA1141A-B6AA-A4F5-3736-47FF0D8A7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429" y="1637383"/>
            <a:ext cx="1183860" cy="1183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qPCR according to MIQE standards">
            <a:extLst>
              <a:ext uri="{FF2B5EF4-FFF2-40B4-BE49-F238E27FC236}">
                <a16:creationId xmlns:a16="http://schemas.microsoft.com/office/drawing/2014/main" id="{C165C1F5-2CB5-ADB6-9706-020F07CBA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6847" y="5481721"/>
            <a:ext cx="1268234" cy="126823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field of green plants&#10;&#10;Description automatically generated">
            <a:extLst>
              <a:ext uri="{FF2B5EF4-FFF2-40B4-BE49-F238E27FC236}">
                <a16:creationId xmlns:a16="http://schemas.microsoft.com/office/drawing/2014/main" id="{8E91AFF6-3537-005C-CC9D-BB40DC81F96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1497" y="1628554"/>
            <a:ext cx="3965746" cy="2974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046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EBCC3-03A6-60F2-E865-BC2F7BAD6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rgbClr val="0070C0"/>
                </a:solidFill>
              </a:rPr>
              <a:t>Bait Crops Trial - OCRS</a:t>
            </a:r>
          </a:p>
        </p:txBody>
      </p:sp>
      <p:pic>
        <p:nvPicPr>
          <p:cNvPr id="6" name="Content Placeholder 5" descr="A field of green plants&#10;&#10;Description automatically generated">
            <a:extLst>
              <a:ext uri="{FF2B5EF4-FFF2-40B4-BE49-F238E27FC236}">
                <a16:creationId xmlns:a16="http://schemas.microsoft.com/office/drawing/2014/main" id="{4A6CCB86-3B83-1322-D4EF-AAE22F6E3F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3604" y="2218680"/>
            <a:ext cx="3021224" cy="2619135"/>
          </a:xfrm>
          <a:ln w="38100">
            <a:solidFill>
              <a:schemeClr val="accent1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2D023C-8782-3216-3929-102F7708D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3477" y="640474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79944F-3F23-8049-B463-2947E6DAD050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pic>
        <p:nvPicPr>
          <p:cNvPr id="8" name="Picture 7" descr="A field of plants with a blue sign&#10;&#10;Description automatically generated">
            <a:extLst>
              <a:ext uri="{FF2B5EF4-FFF2-40B4-BE49-F238E27FC236}">
                <a16:creationId xmlns:a16="http://schemas.microsoft.com/office/drawing/2014/main" id="{504B9D78-D842-C78C-424B-47676F171D2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254967" y="2213004"/>
            <a:ext cx="2619135" cy="2630492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10" name="Picture 9" descr="A field with rows of crops&#10;&#10;Description automatically generated">
            <a:extLst>
              <a:ext uri="{FF2B5EF4-FFF2-40B4-BE49-F238E27FC236}">
                <a16:creationId xmlns:a16="http://schemas.microsoft.com/office/drawing/2014/main" id="{7E68E91E-7AB8-3D5D-6F9C-E1C54449363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8117" y="2218683"/>
            <a:ext cx="2667883" cy="2619132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13B1A95-81C8-9D50-3044-E63C77FBC674}"/>
              </a:ext>
            </a:extLst>
          </p:cNvPr>
          <p:cNvSpPr txBox="1"/>
          <p:nvPr/>
        </p:nvSpPr>
        <p:spPr>
          <a:xfrm>
            <a:off x="253604" y="4925423"/>
            <a:ext cx="30114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Fig. 1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Daikon radish, bare soil, fall rye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A20F09-638F-A7F8-D8CA-C555A4D27A40}"/>
              </a:ext>
            </a:extLst>
          </p:cNvPr>
          <p:cNvSpPr txBox="1"/>
          <p:nvPr/>
        </p:nvSpPr>
        <p:spPr>
          <a:xfrm>
            <a:off x="3380994" y="4925423"/>
            <a:ext cx="2667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Fig. 2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Post burndown and removal of residue – no till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FA4F8-EE32-2E57-C4B0-BCA5E248C153}"/>
              </a:ext>
            </a:extLst>
          </p:cNvPr>
          <p:cNvSpPr txBox="1"/>
          <p:nvPr/>
        </p:nvSpPr>
        <p:spPr>
          <a:xfrm>
            <a:off x="6249290" y="4925424"/>
            <a:ext cx="26678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Fig 3.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Canola emergence one-week post-seeding</a:t>
            </a:r>
          </a:p>
        </p:txBody>
      </p:sp>
      <p:pic>
        <p:nvPicPr>
          <p:cNvPr id="5" name="Picture 4" descr="A field of green plants&#10;&#10;AI-generated content may be incorrect.">
            <a:extLst>
              <a:ext uri="{FF2B5EF4-FFF2-40B4-BE49-F238E27FC236}">
                <a16:creationId xmlns:a16="http://schemas.microsoft.com/office/drawing/2014/main" id="{5FAB0A75-B0BF-89AB-2898-3C3DE923E42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013843" y="2237908"/>
            <a:ext cx="2619133" cy="2580681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778AF11-DCAE-7EA3-DA29-C208DE27B9C3}"/>
              </a:ext>
            </a:extLst>
          </p:cNvPr>
          <p:cNvSpPr txBox="1"/>
          <p:nvPr/>
        </p:nvSpPr>
        <p:spPr>
          <a:xfrm>
            <a:off x="9033069" y="4925423"/>
            <a:ext cx="2512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Fig 4.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Canola severity assessment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A3D61104-EF86-A0C0-F951-1C16798B6D31}"/>
              </a:ext>
            </a:extLst>
          </p:cNvPr>
          <p:cNvSpPr/>
          <p:nvPr/>
        </p:nvSpPr>
        <p:spPr>
          <a:xfrm>
            <a:off x="3064470" y="3378778"/>
            <a:ext cx="633047" cy="298938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AE5C144E-1685-905D-EFA7-9095B4F70643}"/>
              </a:ext>
            </a:extLst>
          </p:cNvPr>
          <p:cNvSpPr/>
          <p:nvPr/>
        </p:nvSpPr>
        <p:spPr>
          <a:xfrm>
            <a:off x="5837425" y="3378778"/>
            <a:ext cx="633047" cy="298938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91B1777C-88CF-F033-4D7E-123E70C8A87B}"/>
              </a:ext>
            </a:extLst>
          </p:cNvPr>
          <p:cNvSpPr/>
          <p:nvPr/>
        </p:nvSpPr>
        <p:spPr>
          <a:xfrm>
            <a:off x="8639902" y="3396067"/>
            <a:ext cx="633047" cy="298938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73BA07-26DA-9195-8DE9-E9066BF40384}"/>
              </a:ext>
            </a:extLst>
          </p:cNvPr>
          <p:cNvSpPr txBox="1"/>
          <p:nvPr/>
        </p:nvSpPr>
        <p:spPr>
          <a:xfrm>
            <a:off x="170822" y="6410372"/>
            <a:ext cx="838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Soil sampling: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(A) Pre-bait crop, (B) Post-burndown, (C) Canola final assessment</a:t>
            </a:r>
          </a:p>
        </p:txBody>
      </p:sp>
    </p:spTree>
    <p:extLst>
      <p:ext uri="{BB962C8B-B14F-4D97-AF65-F5344CB8AC3E}">
        <p14:creationId xmlns:p14="http://schemas.microsoft.com/office/powerpoint/2010/main" val="13978415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FFDA8-DC9D-5D4B-731E-3A2DE95EF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25A75BA-5B87-0E2D-9889-9833DF17C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953" y="870700"/>
            <a:ext cx="9528130" cy="758952"/>
          </a:xfrm>
        </p:spPr>
        <p:txBody>
          <a:bodyPr>
            <a:normAutofit fontScale="90000"/>
          </a:bodyPr>
          <a:lstStyle/>
          <a:p>
            <a:r>
              <a:rPr lang="en-CA" dirty="0">
                <a:solidFill>
                  <a:srgbClr val="002060"/>
                </a:solidFill>
              </a:rPr>
              <a:t>Resting spores in soil 2024 </a:t>
            </a:r>
            <a:br>
              <a:rPr lang="en-CA" dirty="0">
                <a:solidFill>
                  <a:srgbClr val="002060"/>
                </a:solidFill>
              </a:rPr>
            </a:br>
            <a:r>
              <a:rPr lang="en-CA" dirty="0">
                <a:solidFill>
                  <a:srgbClr val="002060"/>
                </a:solidFill>
              </a:rPr>
              <a:t> </a:t>
            </a:r>
            <a:endParaRPr lang="en-CA" sz="2700" dirty="0">
              <a:solidFill>
                <a:srgbClr val="002060"/>
              </a:solidFill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7F3262B-AF25-2E21-5644-D11ECABFBC95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22357304"/>
              </p:ext>
            </p:extLst>
          </p:nvPr>
        </p:nvGraphicFramePr>
        <p:xfrm>
          <a:off x="898216" y="1527175"/>
          <a:ext cx="10924248" cy="5035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DB18A82-B431-6653-D5AD-FC9C2953DB94}"/>
              </a:ext>
            </a:extLst>
          </p:cNvPr>
          <p:cNvSpPr txBox="1"/>
          <p:nvPr/>
        </p:nvSpPr>
        <p:spPr>
          <a:xfrm>
            <a:off x="1557586" y="1342509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Concentration x 1 million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513B17-31F9-A6BB-E73B-22C0BE9BFBC9}"/>
              </a:ext>
            </a:extLst>
          </p:cNvPr>
          <p:cNvSpPr txBox="1"/>
          <p:nvPr/>
        </p:nvSpPr>
        <p:spPr>
          <a:xfrm>
            <a:off x="7171765" y="1810871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No clubroot in this trial- Seeded in August in dry soil </a:t>
            </a:r>
          </a:p>
        </p:txBody>
      </p:sp>
    </p:spTree>
    <p:extLst>
      <p:ext uri="{BB962C8B-B14F-4D97-AF65-F5344CB8AC3E}">
        <p14:creationId xmlns:p14="http://schemas.microsoft.com/office/powerpoint/2010/main" val="18097213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A9A64-46D5-BD51-DCAF-3F8293161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4BE55E9-0AD7-1778-EE16-9C56BE93B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69" y="768223"/>
            <a:ext cx="9528130" cy="758952"/>
          </a:xfrm>
        </p:spPr>
        <p:txBody>
          <a:bodyPr>
            <a:normAutofit fontScale="90000"/>
          </a:bodyPr>
          <a:lstStyle/>
          <a:p>
            <a:r>
              <a:rPr lang="en-CA" dirty="0">
                <a:solidFill>
                  <a:srgbClr val="002060"/>
                </a:solidFill>
              </a:rPr>
              <a:t>Resting spores in soil 2025 </a:t>
            </a:r>
            <a:br>
              <a:rPr lang="en-CA" dirty="0">
                <a:solidFill>
                  <a:srgbClr val="002060"/>
                </a:solidFill>
              </a:rPr>
            </a:br>
            <a:r>
              <a:rPr lang="en-CA" dirty="0">
                <a:solidFill>
                  <a:srgbClr val="002060"/>
                </a:solidFill>
              </a:rPr>
              <a:t> </a:t>
            </a:r>
            <a:endParaRPr lang="en-CA" sz="2700" dirty="0">
              <a:solidFill>
                <a:srgbClr val="002060"/>
              </a:solidFill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70B95D9-F23B-94EC-E909-9015CA6889A0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106907331"/>
              </p:ext>
            </p:extLst>
          </p:nvPr>
        </p:nvGraphicFramePr>
        <p:xfrm>
          <a:off x="581169" y="1711841"/>
          <a:ext cx="10456367" cy="5035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ED99E53-37D5-8D5D-AAE0-E7080BC9E72D}"/>
              </a:ext>
            </a:extLst>
          </p:cNvPr>
          <p:cNvSpPr txBox="1"/>
          <p:nvPr/>
        </p:nvSpPr>
        <p:spPr>
          <a:xfrm>
            <a:off x="581169" y="1527175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Concentration x 1 million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E62A36-1764-CEF6-3DC2-A88E0CAEE680}"/>
              </a:ext>
            </a:extLst>
          </p:cNvPr>
          <p:cNvSpPr txBox="1"/>
          <p:nvPr/>
        </p:nvSpPr>
        <p:spPr>
          <a:xfrm>
            <a:off x="6096000" y="2160494"/>
            <a:ext cx="4320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Clubroot severity 45- 60%- no significant differences </a:t>
            </a:r>
          </a:p>
        </p:txBody>
      </p:sp>
    </p:spTree>
    <p:extLst>
      <p:ext uri="{BB962C8B-B14F-4D97-AF65-F5344CB8AC3E}">
        <p14:creationId xmlns:p14="http://schemas.microsoft.com/office/powerpoint/2010/main" val="37934279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A814A-C2C0-0B50-D3D9-B56B090A9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5ED7F7C-1898-2105-9E60-34A5B4BAA0AF}"/>
              </a:ext>
            </a:extLst>
          </p:cNvPr>
          <p:cNvGraphicFramePr>
            <a:graphicFrameLocks/>
          </p:cNvGraphicFramePr>
          <p:nvPr/>
        </p:nvGraphicFramePr>
        <p:xfrm>
          <a:off x="695400" y="692696"/>
          <a:ext cx="9649072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4C7ED3D1-95C4-52D7-A4A8-D029B17D0468}"/>
              </a:ext>
            </a:extLst>
          </p:cNvPr>
          <p:cNvSpPr txBox="1"/>
          <p:nvPr/>
        </p:nvSpPr>
        <p:spPr>
          <a:xfrm>
            <a:off x="9768408" y="350100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tx1"/>
                </a:solidFill>
              </a:rPr>
              <a:t>9 million</a:t>
            </a:r>
            <a:endParaRPr lang="en-CA" baseline="300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A0E866-4AAE-440A-765B-9116C698EE99}"/>
              </a:ext>
            </a:extLst>
          </p:cNvPr>
          <p:cNvSpPr txBox="1"/>
          <p:nvPr/>
        </p:nvSpPr>
        <p:spPr>
          <a:xfrm>
            <a:off x="9480376" y="458112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tx1"/>
                </a:solidFill>
              </a:rPr>
              <a:t>3 million </a:t>
            </a:r>
            <a:endParaRPr lang="en-CA" baseline="30000" dirty="0">
              <a:solidFill>
                <a:schemeClr val="tx1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535F94D-F451-5EF6-78B8-F6797FC9D18F}"/>
              </a:ext>
            </a:extLst>
          </p:cNvPr>
          <p:cNvCxnSpPr/>
          <p:nvPr/>
        </p:nvCxnSpPr>
        <p:spPr>
          <a:xfrm flipH="1">
            <a:off x="9390185" y="2734408"/>
            <a:ext cx="1170311" cy="86164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C2BEF9B-2450-C876-11B5-14AC4989C563}"/>
              </a:ext>
            </a:extLst>
          </p:cNvPr>
          <p:cNvSpPr txBox="1"/>
          <p:nvPr/>
        </p:nvSpPr>
        <p:spPr>
          <a:xfrm>
            <a:off x="10744200" y="2312377"/>
            <a:ext cx="1170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Fallow=</a:t>
            </a:r>
          </a:p>
          <a:p>
            <a:r>
              <a:rPr lang="en-US" dirty="0"/>
              <a:t>No crop</a:t>
            </a:r>
            <a:endParaRPr lang="en-C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C2ED45-2B41-8CA1-9C9F-083C00AB7051}"/>
              </a:ext>
            </a:extLst>
          </p:cNvPr>
          <p:cNvSpPr txBox="1"/>
          <p:nvPr/>
        </p:nvSpPr>
        <p:spPr>
          <a:xfrm>
            <a:off x="1783659" y="6345708"/>
            <a:ext cx="90648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Resting spores decline in the first two years after canola, then very little change</a:t>
            </a:r>
            <a:endParaRPr lang="en-CA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B42EE9-6867-B863-0A98-2B61697E22D6}"/>
              </a:ext>
            </a:extLst>
          </p:cNvPr>
          <p:cNvSpPr txBox="1"/>
          <p:nvPr/>
        </p:nvSpPr>
        <p:spPr>
          <a:xfrm>
            <a:off x="2329431" y="4684645"/>
            <a:ext cx="3525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One million resting spores per gram can still cause 100% clubroot 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B70C78-C893-D32A-D7A0-49B9A7A5040A}"/>
              </a:ext>
            </a:extLst>
          </p:cNvPr>
          <p:cNvSpPr txBox="1"/>
          <p:nvPr/>
        </p:nvSpPr>
        <p:spPr>
          <a:xfrm>
            <a:off x="457201" y="0"/>
            <a:ext cx="11182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Change in resting spore concentration over time – Saskatchewan </a:t>
            </a:r>
            <a:endParaRPr lang="en-CA" sz="32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8937B8-A664-4398-1C3D-120F460B2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60913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48EC1-ADDA-DD85-00CC-0D0E634DC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729281-2C87-C32C-C9DD-D91E80892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AD352-EE33-9847-91C4-1F2040350D9D}" type="slidenum">
              <a:rPr lang="en-US" smtClean="0"/>
              <a:t>30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6B74BC-7FA8-2084-D76B-70BA3567B1B6}"/>
              </a:ext>
            </a:extLst>
          </p:cNvPr>
          <p:cNvSpPr txBox="1"/>
          <p:nvPr/>
        </p:nvSpPr>
        <p:spPr>
          <a:xfrm>
            <a:off x="457506" y="418263"/>
            <a:ext cx="10704137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/>
              <a:t>Are there rotation crops or cover crops that can help to reduce clubroot?</a:t>
            </a:r>
          </a:p>
          <a:p>
            <a:endParaRPr lang="en-CA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CA" sz="3600" dirty="0"/>
              <a:t>Spore numbers drop over time, especially during the first year, even with no crop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CA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CA" sz="3600" dirty="0"/>
              <a:t>Oilseed radish and tillage/daikon – type radishes do not increase clubroot.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CA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CA" sz="3600" dirty="0"/>
              <a:t>Some cover crops or rotation crops may produce a small drop – spring wheat, ryegrass</a:t>
            </a:r>
          </a:p>
          <a:p>
            <a:endParaRPr lang="en-CA" sz="3600" dirty="0"/>
          </a:p>
          <a:p>
            <a:r>
              <a:rPr lang="en-CA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05859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field of green plants&#10;&#10;Description automatically generated">
            <a:extLst>
              <a:ext uri="{FF2B5EF4-FFF2-40B4-BE49-F238E27FC236}">
                <a16:creationId xmlns:a16="http://schemas.microsoft.com/office/drawing/2014/main" id="{67AC8210-91B5-D816-863D-C3597D2F5E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E54A7E-AAD3-1289-A29E-4E3EF858D97F}"/>
              </a:ext>
            </a:extLst>
          </p:cNvPr>
          <p:cNvSpPr txBox="1"/>
          <p:nvPr/>
        </p:nvSpPr>
        <p:spPr>
          <a:xfrm>
            <a:off x="2096262" y="3429000"/>
            <a:ext cx="8860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Susceptibility to clubroot in cover crops in the Brassica family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4185D9-1EA5-422D-887C-52017E629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1707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706C5DC-E673-4B8D-EF9E-4E996C542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b="1" dirty="0">
                <a:solidFill>
                  <a:srgbClr val="003300"/>
                </a:solidFill>
              </a:rPr>
              <a:t>Brassicaceae cover crops vary in susceptibility to clubroot  </a:t>
            </a:r>
            <a:r>
              <a:rPr lang="en-CA" sz="3600" dirty="0"/>
              <a:t>Field trial, pathotype 2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B0DAB3-6BDF-1914-3208-8C5F3E270B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83455"/>
            <a:ext cx="5157787" cy="823912"/>
          </a:xfrm>
        </p:spPr>
        <p:txBody>
          <a:bodyPr>
            <a:normAutofit/>
          </a:bodyPr>
          <a:lstStyle/>
          <a:p>
            <a:r>
              <a:rPr lang="en-CA" sz="3200" dirty="0">
                <a:solidFill>
                  <a:schemeClr val="accent6">
                    <a:lumMod val="50000"/>
                  </a:schemeClr>
                </a:solidFill>
              </a:rPr>
              <a:t>Susceptible  (&gt; 40 severity)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6393F5-D73A-5E48-9DF5-334E4A4FB78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/>
              <a:t>Dwarf Essex rapeseed </a:t>
            </a:r>
          </a:p>
          <a:p>
            <a:r>
              <a:rPr lang="en-CA" dirty="0" err="1"/>
              <a:t>Barscia</a:t>
            </a:r>
            <a:r>
              <a:rPr lang="en-CA" dirty="0"/>
              <a:t> forage rapeseed</a:t>
            </a:r>
          </a:p>
          <a:p>
            <a:r>
              <a:rPr lang="en-CA" dirty="0"/>
              <a:t>Forage (rapeseed)</a:t>
            </a:r>
          </a:p>
          <a:p>
            <a:r>
              <a:rPr lang="en-CA" dirty="0"/>
              <a:t>Mustard Supreme Blend</a:t>
            </a:r>
          </a:p>
          <a:p>
            <a:r>
              <a:rPr lang="en-CA" dirty="0"/>
              <a:t>Certified Brown mustard</a:t>
            </a:r>
          </a:p>
          <a:p>
            <a:r>
              <a:rPr lang="en-CA" dirty="0"/>
              <a:t>April Cross Radish</a:t>
            </a:r>
          </a:p>
          <a:p>
            <a:r>
              <a:rPr lang="en-CA" dirty="0"/>
              <a:t>Purple Top Turnip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9D13432-1C4F-6350-E4A1-FDD1F580C4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88862"/>
            <a:ext cx="5662246" cy="823912"/>
          </a:xfrm>
        </p:spPr>
        <p:txBody>
          <a:bodyPr>
            <a:normAutofit/>
          </a:bodyPr>
          <a:lstStyle/>
          <a:p>
            <a:r>
              <a:rPr lang="en-CA" sz="3200" dirty="0">
                <a:solidFill>
                  <a:schemeClr val="accent6">
                    <a:lumMod val="50000"/>
                  </a:schemeClr>
                </a:solidFill>
              </a:rPr>
              <a:t>Mostly  Resistant ( 0- 9 severity)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C85FC8C-55D9-5BEA-7BDA-77A4508662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46799" y="2505074"/>
            <a:ext cx="5183188" cy="3684588"/>
          </a:xfrm>
        </p:spPr>
        <p:txBody>
          <a:bodyPr/>
          <a:lstStyle/>
          <a:p>
            <a:r>
              <a:rPr lang="en-CA" dirty="0"/>
              <a:t>Oilseed radish</a:t>
            </a:r>
          </a:p>
          <a:p>
            <a:r>
              <a:rPr lang="en-CA" dirty="0"/>
              <a:t>White icicle radish</a:t>
            </a:r>
          </a:p>
          <a:p>
            <a:r>
              <a:rPr lang="en-CA" dirty="0"/>
              <a:t>Tillage radish</a:t>
            </a:r>
          </a:p>
          <a:p>
            <a:r>
              <a:rPr lang="en-CA" dirty="0" err="1"/>
              <a:t>Groundbreaker</a:t>
            </a:r>
            <a:r>
              <a:rPr lang="en-CA" dirty="0"/>
              <a:t> radish</a:t>
            </a:r>
          </a:p>
          <a:p>
            <a:r>
              <a:rPr lang="en-CA" dirty="0"/>
              <a:t>Eco-</a:t>
            </a:r>
            <a:r>
              <a:rPr lang="en-CA" dirty="0" err="1"/>
              <a:t>Til</a:t>
            </a:r>
            <a:r>
              <a:rPr lang="en-CA" dirty="0"/>
              <a:t> Daikon</a:t>
            </a:r>
          </a:p>
          <a:p>
            <a:r>
              <a:rPr lang="en-CA" dirty="0" err="1"/>
              <a:t>Barkant</a:t>
            </a:r>
            <a:r>
              <a:rPr lang="en-CA" dirty="0"/>
              <a:t> turnip</a:t>
            </a:r>
          </a:p>
          <a:p>
            <a:r>
              <a:rPr lang="en-CA" dirty="0"/>
              <a:t>Winifred forage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3DD81A-22B3-DD39-DC71-E1746F3E5C92}"/>
              </a:ext>
            </a:extLst>
          </p:cNvPr>
          <p:cNvSpPr txBox="1"/>
          <p:nvPr/>
        </p:nvSpPr>
        <p:spPr>
          <a:xfrm>
            <a:off x="939114" y="6293708"/>
            <a:ext cx="8287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Highly susceptible Mei Qing Choi (Shanghai </a:t>
            </a:r>
            <a:r>
              <a:rPr lang="en-CA" dirty="0" err="1"/>
              <a:t>pak</a:t>
            </a:r>
            <a:r>
              <a:rPr lang="en-CA" dirty="0"/>
              <a:t> choi) DSI 50 in this trial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26BA8D-07B4-40E5-8002-0EF9063FE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z="1600" smtClean="0"/>
              <a:t>32</a:t>
            </a:fld>
            <a:endParaRPr lang="en-CA" sz="1600"/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DC3B5D31-C0F2-A0A4-8850-227511C4D8DB}"/>
              </a:ext>
            </a:extLst>
          </p:cNvPr>
          <p:cNvSpPr/>
          <p:nvPr/>
        </p:nvSpPr>
        <p:spPr>
          <a:xfrm>
            <a:off x="10058400" y="2505074"/>
            <a:ext cx="860298" cy="2486025"/>
          </a:xfrm>
          <a:prstGeom prst="rightBrac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899175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7FD74-B46F-7C99-6A0A-9BAD2438F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82A37-245F-2D22-481B-3B563E8BA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Crop rotation and clubroot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D15145B-CE7E-C631-BBF0-03A3A1164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878" y="1651469"/>
            <a:ext cx="10515600" cy="507000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CA" sz="3200" dirty="0"/>
              <a:t>Follow a two year break from canola, or susceptible Brassica crop – but there could still be high numbers of resting spores in the soil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CA" sz="3200" dirty="0"/>
              <a:t>Greatest reduction in resting spores in the first year, some decrease in the second year, then very slow decline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CA" sz="3200" dirty="0"/>
              <a:t>Control volunteer canola, Brassica weeds and avoid most Brassica cover crops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CA" sz="3200" dirty="0"/>
              <a:t>There are many benefits to crop rotation and cover crops beyond clubroot management</a:t>
            </a:r>
          </a:p>
          <a:p>
            <a:pPr>
              <a:buFont typeface="Wingdings" panose="05000000000000000000" pitchFamily="2" charset="2"/>
              <a:buChar char="q"/>
            </a:pPr>
            <a:endParaRPr lang="en-C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38DF75-FBDE-AAA8-3115-22AD2E2AC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089123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67357D-1293-A864-8862-0EBCDB85C14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0" r="-2" b="-2"/>
          <a:stretch/>
        </p:blipFill>
        <p:spPr>
          <a:xfrm>
            <a:off x="241277" y="223743"/>
            <a:ext cx="1857226" cy="246670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C39F30F-8289-1A9B-53FB-D588DAA8B092}"/>
              </a:ext>
            </a:extLst>
          </p:cNvPr>
          <p:cNvSpPr txBox="1"/>
          <p:nvPr/>
        </p:nvSpPr>
        <p:spPr>
          <a:xfrm>
            <a:off x="2447925" y="461597"/>
            <a:ext cx="9744075" cy="367018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4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Soil pH</a:t>
            </a:r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3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Vegetable growers have known for a long time that raising the pH to 7.2 or above reduces clubroot</a:t>
            </a:r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2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the effect due to pH or calcium applied as lime? </a:t>
            </a:r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Treatments: 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3200" b="1" kern="1200" dirty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Gypsum</a:t>
            </a:r>
            <a:r>
              <a:rPr lang="en-US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add calcium without changing pH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3200" b="1" kern="1200" dirty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Potassium bicarbonate </a:t>
            </a:r>
            <a:r>
              <a:rPr lang="en-US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increase pH with no calcium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3200" b="1" kern="1200" dirty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Hydrated lime</a:t>
            </a:r>
            <a:r>
              <a:rPr lang="en-US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increase pH and add calcium 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3200" b="1" kern="1200" dirty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Wollastonite</a:t>
            </a:r>
            <a:r>
              <a:rPr lang="en-US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increase pH add calcium and add silicon</a:t>
            </a:r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endParaRPr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CDB68-9D95-4C09-9EBB-84323B8FD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91268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1BDC2D-FD33-4A3B-98B3-C6848197BB9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46" y="42812"/>
            <a:ext cx="8627878" cy="3505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57DB7D-5A35-4028-8BDC-A37F1534682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0603" y="2567353"/>
            <a:ext cx="7866712" cy="436977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F8F3CE-A730-4C00-8719-2DE356359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03501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32F9463C-C2E6-31D3-9176-C2C488DCCCB8}"/>
              </a:ext>
            </a:extLst>
          </p:cNvPr>
          <p:cNvSpPr/>
          <p:nvPr/>
        </p:nvSpPr>
        <p:spPr>
          <a:xfrm>
            <a:off x="417536" y="211030"/>
            <a:ext cx="4803286" cy="5382993"/>
          </a:xfrm>
          <a:custGeom>
            <a:avLst/>
            <a:gdLst/>
            <a:ahLst/>
            <a:cxnLst/>
            <a:rect l="l" t="t" r="r" b="b"/>
            <a:pathLst>
              <a:path w="4803286" h="5382993">
                <a:moveTo>
                  <a:pt x="0" y="0"/>
                </a:moveTo>
                <a:lnTo>
                  <a:pt x="4803286" y="0"/>
                </a:lnTo>
                <a:lnTo>
                  <a:pt x="4803286" y="5382993"/>
                </a:lnTo>
                <a:lnTo>
                  <a:pt x="0" y="538299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0B0963-17C3-4D7A-1288-3619F6F993C7}"/>
              </a:ext>
            </a:extLst>
          </p:cNvPr>
          <p:cNvSpPr txBox="1"/>
          <p:nvPr/>
        </p:nvSpPr>
        <p:spPr>
          <a:xfrm>
            <a:off x="350982" y="5781254"/>
            <a:ext cx="46274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Soil amendments for clubroot 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D292BEC-3282-4205-25C4-70BAD4508819}"/>
              </a:ext>
            </a:extLst>
          </p:cNvPr>
          <p:cNvSpPr/>
          <p:nvPr/>
        </p:nvSpPr>
        <p:spPr>
          <a:xfrm>
            <a:off x="6031345" y="418621"/>
            <a:ext cx="5098473" cy="5175402"/>
          </a:xfrm>
          <a:custGeom>
            <a:avLst/>
            <a:gdLst/>
            <a:ahLst/>
            <a:cxnLst/>
            <a:rect l="l" t="t" r="r" b="b"/>
            <a:pathLst>
              <a:path w="4843111" h="4481270">
                <a:moveTo>
                  <a:pt x="0" y="0"/>
                </a:moveTo>
                <a:lnTo>
                  <a:pt x="4843111" y="0"/>
                </a:lnTo>
                <a:lnTo>
                  <a:pt x="4843111" y="4481270"/>
                </a:lnTo>
                <a:lnTo>
                  <a:pt x="0" y="448127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A1BD87-DFC4-4FEF-5D1B-6AB932995639}"/>
              </a:ext>
            </a:extLst>
          </p:cNvPr>
          <p:cNvSpPr txBox="1"/>
          <p:nvPr/>
        </p:nvSpPr>
        <p:spPr>
          <a:xfrm>
            <a:off x="6096000" y="5809673"/>
            <a:ext cx="5098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Susceptible </a:t>
            </a:r>
            <a:r>
              <a:rPr lang="en-CA" sz="2000" dirty="0" err="1"/>
              <a:t>pak</a:t>
            </a:r>
            <a:r>
              <a:rPr lang="en-CA" sz="2000" dirty="0"/>
              <a:t> choy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382CE8-37F9-4F19-AC31-A3859FF1C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43452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81236AA9-E55E-C9CA-E21B-533B18FDA483}"/>
              </a:ext>
            </a:extLst>
          </p:cNvPr>
          <p:cNvGraphicFramePr/>
          <p:nvPr/>
        </p:nvGraphicFramePr>
        <p:xfrm>
          <a:off x="-5665053" y="16572412"/>
          <a:ext cx="9823687" cy="6354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40CB1AEF-3A3D-B84B-C9AC-034DE7A62CC1}"/>
              </a:ext>
            </a:extLst>
          </p:cNvPr>
          <p:cNvGraphicFramePr/>
          <p:nvPr/>
        </p:nvGraphicFramePr>
        <p:xfrm>
          <a:off x="8241252" y="22177580"/>
          <a:ext cx="5896983" cy="32559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30D83FC-F7F1-3B49-715F-F90A4520C563}"/>
              </a:ext>
            </a:extLst>
          </p:cNvPr>
          <p:cNvGraphicFramePr/>
          <p:nvPr/>
        </p:nvGraphicFramePr>
        <p:xfrm>
          <a:off x="489208" y="714161"/>
          <a:ext cx="11499592" cy="5283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B8A15C8-B78C-C275-401B-66D6A6C2C0DD}"/>
              </a:ext>
            </a:extLst>
          </p:cNvPr>
          <p:cNvSpPr txBox="1"/>
          <p:nvPr/>
        </p:nvSpPr>
        <p:spPr>
          <a:xfrm>
            <a:off x="729672" y="114012"/>
            <a:ext cx="11259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/>
              <a:t>Effect of pH and calcium on clubroot severity in the field 2024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428CE5-091E-4551-BA58-DE12DB1C24FA}"/>
              </a:ext>
            </a:extLst>
          </p:cNvPr>
          <p:cNvSpPr txBox="1"/>
          <p:nvPr/>
        </p:nvSpPr>
        <p:spPr>
          <a:xfrm>
            <a:off x="797859" y="5988424"/>
            <a:ext cx="107397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The results indicate that calcium content is not important for suppressing clubroot. PH is the most important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0097EA-EAB9-4FBE-B2FF-A1373BCD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37</a:t>
            </a:fld>
            <a:endParaRPr lang="en-C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46E339-4D18-4A2A-B969-14B5CC514345}"/>
              </a:ext>
            </a:extLst>
          </p:cNvPr>
          <p:cNvSpPr txBox="1"/>
          <p:nvPr/>
        </p:nvSpPr>
        <p:spPr>
          <a:xfrm>
            <a:off x="421341" y="779929"/>
            <a:ext cx="1506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DSI (0 – 100)</a:t>
            </a:r>
          </a:p>
        </p:txBody>
      </p:sp>
    </p:spTree>
    <p:extLst>
      <p:ext uri="{BB962C8B-B14F-4D97-AF65-F5344CB8AC3E}">
        <p14:creationId xmlns:p14="http://schemas.microsoft.com/office/powerpoint/2010/main" val="37928319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819D7-4D63-42B6-A16A-4EEB384E8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Picture 3" descr="A field of green plants&#10;&#10;Description automatically generated with low confidence">
            <a:extLst>
              <a:ext uri="{FF2B5EF4-FFF2-40B4-BE49-F238E27FC236}">
                <a16:creationId xmlns:a16="http://schemas.microsoft.com/office/drawing/2014/main" id="{03D4BE89-A50F-4ADF-A0F5-A85EDFAB08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531" y="215537"/>
            <a:ext cx="9144000" cy="6096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24F682-B2B9-DEAF-C82A-CB28DA4EECDB}"/>
              </a:ext>
            </a:extLst>
          </p:cNvPr>
          <p:cNvSpPr txBox="1"/>
          <p:nvPr/>
        </p:nvSpPr>
        <p:spPr>
          <a:xfrm>
            <a:off x="4283676" y="5486400"/>
            <a:ext cx="47449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Untreated pH 6.3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A1DB91-0784-DFC7-4243-BBC769C98065}"/>
              </a:ext>
            </a:extLst>
          </p:cNvPr>
          <p:cNvSpPr txBox="1"/>
          <p:nvPr/>
        </p:nvSpPr>
        <p:spPr>
          <a:xfrm>
            <a:off x="6096000" y="584886"/>
            <a:ext cx="36658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Lime added pH 7.3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6969C-0A8E-47F2-9047-59BAF6322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46656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49F29-77AC-4B24-A5C9-52807CE3F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75" y="13028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Effect of pH and temperature on severity of clubroot</a:t>
            </a:r>
            <a:br>
              <a:rPr lang="en-US" sz="3600" dirty="0"/>
            </a:br>
            <a:r>
              <a:rPr lang="en-US" sz="2400" dirty="0"/>
              <a:t>controlled environment study  </a:t>
            </a:r>
            <a:endParaRPr lang="en-CA" sz="2400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917E2EE-AB98-49A0-BC92-ADA53935BC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087690"/>
              </p:ext>
            </p:extLst>
          </p:nvPr>
        </p:nvGraphicFramePr>
        <p:xfrm>
          <a:off x="819151" y="1843208"/>
          <a:ext cx="10944224" cy="5014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A92E814-B20A-4F6C-9566-E613AC37B98C}"/>
              </a:ext>
            </a:extLst>
          </p:cNvPr>
          <p:cNvSpPr txBox="1"/>
          <p:nvPr/>
        </p:nvSpPr>
        <p:spPr>
          <a:xfrm>
            <a:off x="361950" y="1506022"/>
            <a:ext cx="2581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Disease severity % </a:t>
            </a:r>
            <a:endParaRPr lang="en-CA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CB93EFF-3A60-4225-9D8A-4969AB6A03BD}"/>
              </a:ext>
            </a:extLst>
          </p:cNvPr>
          <p:cNvSpPr/>
          <p:nvPr/>
        </p:nvSpPr>
        <p:spPr>
          <a:xfrm>
            <a:off x="9886949" y="3962279"/>
            <a:ext cx="1485900" cy="1790700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BAD714-C6FA-4FB5-90E4-EE765FB4AE1E}"/>
              </a:ext>
            </a:extLst>
          </p:cNvPr>
          <p:cNvSpPr txBox="1"/>
          <p:nvPr/>
        </p:nvSpPr>
        <p:spPr>
          <a:xfrm>
            <a:off x="8848725" y="2076450"/>
            <a:ext cx="29146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There can still be 40% disease severity at pH 8</a:t>
            </a:r>
          </a:p>
          <a:p>
            <a:r>
              <a:rPr lang="en-US" dirty="0"/>
              <a:t>When temperature are soil moisture are optimum</a:t>
            </a:r>
            <a:endParaRPr lang="en-C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C94959-216E-4A8E-9A81-ACD129FD9FE8}"/>
              </a:ext>
            </a:extLst>
          </p:cNvPr>
          <p:cNvSpPr txBox="1"/>
          <p:nvPr/>
        </p:nvSpPr>
        <p:spPr>
          <a:xfrm>
            <a:off x="5191125" y="6114929"/>
            <a:ext cx="3295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Soil pH </a:t>
            </a:r>
            <a:endParaRPr lang="en-CA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84B540-B908-4E8D-BB8E-36B8AFA32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66332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6" name="Rectangle 2"/>
          <p:cNvSpPr>
            <a:spLocks noGrp="1" noChangeArrowheads="1"/>
          </p:cNvSpPr>
          <p:nvPr>
            <p:ph type="title"/>
          </p:nvPr>
        </p:nvSpPr>
        <p:spPr>
          <a:xfrm>
            <a:off x="473796" y="274632"/>
            <a:ext cx="10075334" cy="914400"/>
          </a:xfrm>
        </p:spPr>
        <p:txBody>
          <a:bodyPr/>
          <a:lstStyle/>
          <a:p>
            <a:r>
              <a:rPr lang="en-CA" sz="3600" dirty="0">
                <a:solidFill>
                  <a:srgbClr val="6142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can be done when clubroot is present ?</a:t>
            </a:r>
          </a:p>
        </p:txBody>
      </p:sp>
      <p:sp>
        <p:nvSpPr>
          <p:cNvPr id="466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1729" y="1501930"/>
            <a:ext cx="11379592" cy="5239200"/>
          </a:xfrm>
        </p:spPr>
        <p:txBody>
          <a:bodyPr>
            <a:normAutofit/>
          </a:bodyPr>
          <a:lstStyle/>
          <a:p>
            <a:pPr marL="444500" indent="-44450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Wingdings" pitchFamily="2" charset="2"/>
              <a:buChar char="q"/>
            </a:pPr>
            <a:r>
              <a:rPr lang="en-CA" sz="3200" dirty="0"/>
              <a:t>Crop rotation- </a:t>
            </a:r>
            <a:r>
              <a:rPr lang="en-CA" sz="3200" b="1" dirty="0">
                <a:solidFill>
                  <a:srgbClr val="006600"/>
                </a:solidFill>
              </a:rPr>
              <a:t>keep spore counts low</a:t>
            </a:r>
          </a:p>
          <a:p>
            <a:pPr marL="444500" indent="-44450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Wingdings" pitchFamily="2" charset="2"/>
              <a:buChar char="q"/>
            </a:pPr>
            <a:r>
              <a:rPr lang="en-CA" sz="3200" dirty="0"/>
              <a:t>Grow clubroot resistant cultivars- second generation resistance if clubroot is in your area</a:t>
            </a:r>
          </a:p>
          <a:p>
            <a:pPr marL="444500" indent="-44450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Wingdings" pitchFamily="2" charset="2"/>
              <a:buChar char="q"/>
            </a:pPr>
            <a:r>
              <a:rPr lang="en-CA" sz="3200" dirty="0"/>
              <a:t>Control Brassica weeds in rotation crops</a:t>
            </a:r>
          </a:p>
          <a:p>
            <a:pPr marL="444500" indent="-44450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Wingdings" pitchFamily="2" charset="2"/>
              <a:buChar char="q"/>
            </a:pPr>
            <a:r>
              <a:rPr lang="en-CA" sz="3200" dirty="0"/>
              <a:t>Keep pH  high, if possible (Wollastonite?)</a:t>
            </a:r>
          </a:p>
          <a:p>
            <a:pPr marL="444500" indent="-44450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Wingdings" pitchFamily="2" charset="2"/>
              <a:buChar char="q"/>
            </a:pPr>
            <a:r>
              <a:rPr lang="en-CA" sz="3200" dirty="0"/>
              <a:t>Temperature: early crops may have less clubroot </a:t>
            </a:r>
          </a:p>
          <a:p>
            <a:pPr marL="444500" indent="-44450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Wingdings" pitchFamily="2" charset="2"/>
              <a:buChar char="q"/>
            </a:pPr>
            <a:r>
              <a:rPr lang="en-CA" sz="3200" dirty="0"/>
              <a:t>Cover crops to suppress clubroot- possibly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</a:pPr>
            <a:endParaRPr lang="en-CA" dirty="0">
              <a:solidFill>
                <a:schemeClr val="accent4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C928D0-36ED-49E2-9D4B-752831B3A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5907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368657-48EC-44AD-8E59-BB78468CA30A}"/>
              </a:ext>
            </a:extLst>
          </p:cNvPr>
          <p:cNvSpPr txBox="1"/>
          <p:nvPr/>
        </p:nvSpPr>
        <p:spPr>
          <a:xfrm>
            <a:off x="674557" y="612845"/>
            <a:ext cx="10358203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b="1" dirty="0">
                <a:solidFill>
                  <a:srgbClr val="663300"/>
                </a:solidFill>
              </a:rPr>
              <a:t>Other clubroot projects:  Long term</a:t>
            </a:r>
          </a:p>
          <a:p>
            <a:endParaRPr lang="en-CA" sz="2800" b="1" dirty="0">
              <a:solidFill>
                <a:srgbClr val="6633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/>
              <a:t>Molecular methods as a rapid method to determine pathotype - several groups working on this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CA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 err="1"/>
              <a:t>Biocontrols</a:t>
            </a:r>
            <a:r>
              <a:rPr lang="en-CA" sz="3200" dirty="0"/>
              <a:t> – none yet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CA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/>
              <a:t>Drone scouting – future research uncertain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CA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/>
              <a:t>Durable resistance to clubroot – many researchers and plant breeders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CA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CA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CA" sz="3200" dirty="0"/>
          </a:p>
          <a:p>
            <a:endParaRPr lang="en-CA" sz="2400" dirty="0"/>
          </a:p>
          <a:p>
            <a:r>
              <a:rPr lang="en-CA" sz="2400" dirty="0"/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E09F97-66B6-4CAD-9CFA-E11AD898D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30353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F0CFAC-B3D2-4363-9FC4-B8A698B18DF0}"/>
              </a:ext>
            </a:extLst>
          </p:cNvPr>
          <p:cNvSpPr txBox="1"/>
          <p:nvPr/>
        </p:nvSpPr>
        <p:spPr>
          <a:xfrm>
            <a:off x="5504688" y="397239"/>
            <a:ext cx="62544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Reports will be available on line at the Ontario Crops Research Center – Bradford web site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46CAA8-3428-1A73-E123-4847B3609EF0}"/>
              </a:ext>
            </a:extLst>
          </p:cNvPr>
          <p:cNvSpPr txBox="1"/>
          <p:nvPr/>
        </p:nvSpPr>
        <p:spPr>
          <a:xfrm>
            <a:off x="5643330" y="2892691"/>
            <a:ext cx="634272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/>
              <a:t>We are interested in pathotyping clubs Send clubs to :</a:t>
            </a:r>
          </a:p>
          <a:p>
            <a:r>
              <a:rPr lang="en-CA" sz="2800" dirty="0"/>
              <a:t>Dr. Mary Ruth McDonald</a:t>
            </a:r>
          </a:p>
          <a:p>
            <a:r>
              <a:rPr lang="en-CA" sz="2800" dirty="0"/>
              <a:t>Dept. of Plant Agriculture, Univ. of Guelph.</a:t>
            </a:r>
          </a:p>
          <a:p>
            <a:r>
              <a:rPr lang="en-CA" sz="2800" dirty="0"/>
              <a:t>50 Stone road east, Guelph, ON</a:t>
            </a:r>
          </a:p>
          <a:p>
            <a:r>
              <a:rPr lang="en-CA" sz="2800" dirty="0"/>
              <a:t>N1G2W1</a:t>
            </a:r>
          </a:p>
          <a:p>
            <a:r>
              <a:rPr lang="en-CA" sz="2800" dirty="0"/>
              <a:t>Or contact your crop consultant  </a:t>
            </a:r>
          </a:p>
          <a:p>
            <a:endParaRPr lang="en-CA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150AD7-70A9-B534-5723-222C925668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43" y="257310"/>
            <a:ext cx="4129890" cy="527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7936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20816" y="4859948"/>
            <a:ext cx="21485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pic>
        <p:nvPicPr>
          <p:cNvPr id="9" name="Picture 8" descr="A field of plants and herbs&#10;&#10;Description automatically generated with medium confidence">
            <a:extLst>
              <a:ext uri="{FF2B5EF4-FFF2-40B4-BE49-F238E27FC236}">
                <a16:creationId xmlns:a16="http://schemas.microsoft.com/office/drawing/2014/main" id="{08EB122F-FD11-4D94-23F5-39D3D099E16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8506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64422ED-2791-25AB-F523-9AA27EFB62A6}"/>
              </a:ext>
            </a:extLst>
          </p:cNvPr>
          <p:cNvSpPr txBox="1"/>
          <p:nvPr/>
        </p:nvSpPr>
        <p:spPr>
          <a:xfrm>
            <a:off x="1021976" y="1361890"/>
            <a:ext cx="1024952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This research was funded by the 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kumimoji="0" lang="en-CA" sz="3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Ontario Canola Growers Association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en-CA" sz="36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Ontario Agri-Food Innovation Alliance,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en-CA" sz="36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National Science, Engineering and Research Council  </a:t>
            </a:r>
            <a:r>
              <a:rPr kumimoji="0" lang="en-CA" sz="3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kumimoji="0" lang="en-CA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Fresh Vegetable Growers of Ontario</a:t>
            </a:r>
            <a:endParaRPr kumimoji="0" lang="en-CA" sz="32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kumimoji="0" lang="en-CA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Canola Council of Canada,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9434FD-E974-45F8-BB88-47CB07A46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81224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4FB77-4309-4C38-B3D3-87C82592D839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504093" y="814632"/>
            <a:ext cx="7277100" cy="2387600"/>
          </a:xfrm>
        </p:spPr>
        <p:txBody>
          <a:bodyPr>
            <a:normAutofit/>
          </a:bodyPr>
          <a:lstStyle/>
          <a:p>
            <a:br>
              <a:rPr lang="en-US" dirty="0"/>
            </a:br>
            <a:br>
              <a:rPr lang="en-US" dirty="0"/>
            </a:br>
            <a:endParaRPr lang="en-CA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0E3A5C-9656-4CB9-A49E-452D69BF2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44</a:t>
            </a:fld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CDC2E3-465A-44D3-8F65-FCD7208A60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46" y="-52632"/>
            <a:ext cx="10363508" cy="77726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F933778-1E5F-4692-B89F-A5A4A6F060EE}"/>
              </a:ext>
            </a:extLst>
          </p:cNvPr>
          <p:cNvSpPr txBox="1"/>
          <p:nvPr/>
        </p:nvSpPr>
        <p:spPr>
          <a:xfrm>
            <a:off x="4142643" y="2746057"/>
            <a:ext cx="66871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9859035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63D0D-4B0B-09BE-8B43-EB738BF60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8477C6-E331-A404-AC73-FB2780BED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022" y="365792"/>
            <a:ext cx="9528130" cy="758952"/>
          </a:xfrm>
        </p:spPr>
        <p:txBody>
          <a:bodyPr>
            <a:normAutofit fontScale="90000"/>
          </a:bodyPr>
          <a:lstStyle/>
          <a:p>
            <a:r>
              <a:rPr lang="en-CA" dirty="0">
                <a:solidFill>
                  <a:srgbClr val="002060"/>
                </a:solidFill>
              </a:rPr>
              <a:t>Resting spores in soil 2025 </a:t>
            </a:r>
            <a:br>
              <a:rPr lang="en-CA" dirty="0">
                <a:solidFill>
                  <a:srgbClr val="002060"/>
                </a:solidFill>
              </a:rPr>
            </a:br>
            <a:r>
              <a:rPr lang="en-CA" dirty="0">
                <a:solidFill>
                  <a:srgbClr val="002060"/>
                </a:solidFill>
              </a:rPr>
              <a:t> </a:t>
            </a:r>
            <a:endParaRPr lang="en-CA" sz="2700" dirty="0">
              <a:solidFill>
                <a:srgbClr val="002060"/>
              </a:solidFill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F4E85E1-A555-3FC5-436B-B2C4DE315196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697221206"/>
              </p:ext>
            </p:extLst>
          </p:nvPr>
        </p:nvGraphicFramePr>
        <p:xfrm>
          <a:off x="1825624" y="1527175"/>
          <a:ext cx="8975725" cy="5035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3B8E778-FCC7-F4A9-3F17-DF73DBEBB4F8}"/>
              </a:ext>
            </a:extLst>
          </p:cNvPr>
          <p:cNvSpPr txBox="1"/>
          <p:nvPr/>
        </p:nvSpPr>
        <p:spPr>
          <a:xfrm>
            <a:off x="1557586" y="1342509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Concentration x 1 million </a:t>
            </a:r>
          </a:p>
        </p:txBody>
      </p:sp>
    </p:spTree>
    <p:extLst>
      <p:ext uri="{BB962C8B-B14F-4D97-AF65-F5344CB8AC3E}">
        <p14:creationId xmlns:p14="http://schemas.microsoft.com/office/powerpoint/2010/main" val="28246618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9B3F4-FDEE-1EF1-83F7-BC0C7EBD7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2BC862A-BD0A-CCB9-F4FD-6AF68461DA6F}"/>
              </a:ext>
            </a:extLst>
          </p:cNvPr>
          <p:cNvGraphicFramePr>
            <a:graphicFrameLocks/>
          </p:cNvGraphicFramePr>
          <p:nvPr/>
        </p:nvGraphicFramePr>
        <p:xfrm>
          <a:off x="695400" y="692696"/>
          <a:ext cx="9649072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BD9AA1F-BD17-D9B0-8D6C-584F8DA3CC8A}"/>
              </a:ext>
            </a:extLst>
          </p:cNvPr>
          <p:cNvSpPr txBox="1"/>
          <p:nvPr/>
        </p:nvSpPr>
        <p:spPr>
          <a:xfrm>
            <a:off x="9768408" y="350100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tx1"/>
                </a:solidFill>
              </a:rPr>
              <a:t>9 million</a:t>
            </a:r>
            <a:endParaRPr lang="en-CA" baseline="300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1C66D5-C2CA-08EB-9DF2-D2ADCF27FA1B}"/>
              </a:ext>
            </a:extLst>
          </p:cNvPr>
          <p:cNvSpPr txBox="1"/>
          <p:nvPr/>
        </p:nvSpPr>
        <p:spPr>
          <a:xfrm>
            <a:off x="9480376" y="458112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tx1"/>
                </a:solidFill>
              </a:rPr>
              <a:t>3 million </a:t>
            </a:r>
            <a:endParaRPr lang="en-CA" baseline="30000" dirty="0">
              <a:solidFill>
                <a:schemeClr val="tx1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07CD009-7CD3-6568-C317-176F91ECCF5E}"/>
              </a:ext>
            </a:extLst>
          </p:cNvPr>
          <p:cNvCxnSpPr/>
          <p:nvPr/>
        </p:nvCxnSpPr>
        <p:spPr>
          <a:xfrm flipH="1">
            <a:off x="9390185" y="2734408"/>
            <a:ext cx="1170311" cy="86164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5C30E7A-EABB-A517-BA70-0DFCC5AB726A}"/>
              </a:ext>
            </a:extLst>
          </p:cNvPr>
          <p:cNvSpPr txBox="1"/>
          <p:nvPr/>
        </p:nvSpPr>
        <p:spPr>
          <a:xfrm>
            <a:off x="10744200" y="2312377"/>
            <a:ext cx="1170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Fallow=</a:t>
            </a:r>
          </a:p>
          <a:p>
            <a:r>
              <a:rPr lang="en-US" dirty="0"/>
              <a:t>No crop</a:t>
            </a:r>
            <a:endParaRPr lang="en-C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A7160B-7014-B191-7A3C-46E540E417F8}"/>
              </a:ext>
            </a:extLst>
          </p:cNvPr>
          <p:cNvSpPr txBox="1"/>
          <p:nvPr/>
        </p:nvSpPr>
        <p:spPr>
          <a:xfrm>
            <a:off x="1783659" y="6345708"/>
            <a:ext cx="90648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Resting spores decline in the first two years after canola, then very little change</a:t>
            </a:r>
            <a:endParaRPr lang="en-CA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07B8AF-1A8B-7387-6656-E3326FF11467}"/>
              </a:ext>
            </a:extLst>
          </p:cNvPr>
          <p:cNvSpPr txBox="1"/>
          <p:nvPr/>
        </p:nvSpPr>
        <p:spPr>
          <a:xfrm>
            <a:off x="2329431" y="4684645"/>
            <a:ext cx="3525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One million resting spores per gram can still cause 100% clubroot 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EDCA8F-73F1-CAB9-0904-A8C5CF1E4ECF}"/>
              </a:ext>
            </a:extLst>
          </p:cNvPr>
          <p:cNvSpPr txBox="1"/>
          <p:nvPr/>
        </p:nvSpPr>
        <p:spPr>
          <a:xfrm>
            <a:off x="457201" y="0"/>
            <a:ext cx="11182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Change in resting spore concentration over time – Saskatchewan </a:t>
            </a:r>
            <a:endParaRPr lang="en-CA" sz="32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CFE418-AD60-9C9B-9A67-7D7E7A152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32516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6" name="Rectangle 2"/>
          <p:cNvSpPr>
            <a:spLocks noGrp="1" noChangeArrowheads="1"/>
          </p:cNvSpPr>
          <p:nvPr>
            <p:ph type="title"/>
          </p:nvPr>
        </p:nvSpPr>
        <p:spPr>
          <a:xfrm>
            <a:off x="407368" y="351163"/>
            <a:ext cx="11665296" cy="914400"/>
          </a:xfrm>
        </p:spPr>
        <p:txBody>
          <a:bodyPr/>
          <a:lstStyle/>
          <a:p>
            <a:r>
              <a:rPr lang="en-US" sz="3600" b="1" dirty="0">
                <a:solidFill>
                  <a:srgbClr val="61421D"/>
                </a:solidFill>
              </a:rPr>
              <a:t>Clubroot: It’s all about resting spore concentration in soil</a:t>
            </a:r>
            <a:endParaRPr lang="en-CA" sz="3600" b="1" dirty="0">
              <a:solidFill>
                <a:srgbClr val="61421D"/>
              </a:solidFill>
            </a:endParaRPr>
          </a:p>
        </p:txBody>
      </p:sp>
      <p:sp>
        <p:nvSpPr>
          <p:cNvPr id="466947" name="Rectangle 3"/>
          <p:cNvSpPr>
            <a:spLocks noGrp="1" noChangeArrowheads="1"/>
          </p:cNvSpPr>
          <p:nvPr>
            <p:ph idx="1"/>
          </p:nvPr>
        </p:nvSpPr>
        <p:spPr>
          <a:xfrm>
            <a:off x="137084" y="1424744"/>
            <a:ext cx="4950804" cy="4829752"/>
          </a:xfrm>
        </p:spPr>
        <p:txBody>
          <a:bodyPr>
            <a:normAutofit lnSpcReduction="10000"/>
          </a:bodyPr>
          <a:lstStyle/>
          <a:p>
            <a:pPr marL="444500" indent="-444500">
              <a:spcBef>
                <a:spcPts val="0"/>
              </a:spcBef>
              <a:spcAft>
                <a:spcPts val="1500"/>
              </a:spcAft>
              <a:buFont typeface="Wingdings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Conducive conditions:</a:t>
            </a:r>
          </a:p>
          <a:p>
            <a:pPr marL="0" indent="0">
              <a:spcBef>
                <a:spcPts val="0"/>
              </a:spcBef>
              <a:spcAft>
                <a:spcPts val="1500"/>
              </a:spcAft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	warm (17- 26 C), wet,	compacted, slightly 	acidic (pH 5.5-6.8) soils.</a:t>
            </a:r>
          </a:p>
          <a:p>
            <a:pPr marL="444500" indent="-444500">
              <a:spcBef>
                <a:spcPts val="0"/>
              </a:spcBef>
              <a:spcAft>
                <a:spcPts val="1500"/>
              </a:spcAft>
              <a:buFont typeface="Wingdings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Still high disease severity under less optimum conditions when spore load is high.</a:t>
            </a:r>
          </a:p>
          <a:p>
            <a:pPr marL="444500" indent="-444500">
              <a:spcBef>
                <a:spcPts val="0"/>
              </a:spcBef>
              <a:spcAft>
                <a:spcPts val="1500"/>
              </a:spcAft>
              <a:buFont typeface="Wingdings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Spore conc. greater than 100,000 g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produce consistent infection in susceptible cultivars.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8FF9E6-ECB2-944E-7B21-B347439BE48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5920" y="1484784"/>
            <a:ext cx="6696745" cy="44644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A409BF-B8B0-E485-A98F-E2CBF51C4B27}"/>
              </a:ext>
            </a:extLst>
          </p:cNvPr>
          <p:cNvSpPr txBox="1"/>
          <p:nvPr/>
        </p:nvSpPr>
        <p:spPr>
          <a:xfrm>
            <a:off x="5375920" y="5097958"/>
            <a:ext cx="7680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prstClr val="white"/>
                </a:solidFill>
                <a:latin typeface="Calibri" panose="020F0502020204030204"/>
              </a:rPr>
              <a:t>&lt;1,000     1,000        10,000        100,000    1,000,000</a:t>
            </a:r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45BA90-A5CA-738F-E37D-D2CE1C15C415}"/>
              </a:ext>
            </a:extLst>
          </p:cNvPr>
          <p:cNvSpPr txBox="1"/>
          <p:nvPr/>
        </p:nvSpPr>
        <p:spPr>
          <a:xfrm>
            <a:off x="6456040" y="5559623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dirty="0">
                <a:solidFill>
                  <a:schemeClr val="bg1"/>
                </a:solidFill>
              </a:rPr>
              <a:t>Resting spores per gram of soil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86DBA3-3D9B-4C61-AC10-13050724C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34964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29B8E18-8C58-466E-8931-11E2C1A9C7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248104"/>
              </p:ext>
            </p:extLst>
          </p:nvPr>
        </p:nvGraphicFramePr>
        <p:xfrm>
          <a:off x="695400" y="692696"/>
          <a:ext cx="9649072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9101871-4250-9809-4947-F533C7DD05CC}"/>
              </a:ext>
            </a:extLst>
          </p:cNvPr>
          <p:cNvSpPr txBox="1"/>
          <p:nvPr/>
        </p:nvSpPr>
        <p:spPr>
          <a:xfrm>
            <a:off x="9768408" y="350100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tx1"/>
                </a:solidFill>
              </a:rPr>
              <a:t>9 million</a:t>
            </a:r>
            <a:endParaRPr lang="en-CA" baseline="300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6E5722-C1EE-A825-899F-0980170C44B5}"/>
              </a:ext>
            </a:extLst>
          </p:cNvPr>
          <p:cNvSpPr txBox="1"/>
          <p:nvPr/>
        </p:nvSpPr>
        <p:spPr>
          <a:xfrm>
            <a:off x="9480376" y="458112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tx1"/>
                </a:solidFill>
              </a:rPr>
              <a:t>3 million </a:t>
            </a:r>
            <a:endParaRPr lang="en-CA" baseline="30000" dirty="0">
              <a:solidFill>
                <a:schemeClr val="tx1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4D084E4-6FEA-4DEC-B093-FB775471A102}"/>
              </a:ext>
            </a:extLst>
          </p:cNvPr>
          <p:cNvCxnSpPr/>
          <p:nvPr/>
        </p:nvCxnSpPr>
        <p:spPr>
          <a:xfrm flipH="1">
            <a:off x="9390185" y="2734408"/>
            <a:ext cx="1170311" cy="86164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1DB5038-C71E-4056-9EFE-37561D715789}"/>
              </a:ext>
            </a:extLst>
          </p:cNvPr>
          <p:cNvSpPr txBox="1"/>
          <p:nvPr/>
        </p:nvSpPr>
        <p:spPr>
          <a:xfrm>
            <a:off x="10744200" y="2312377"/>
            <a:ext cx="1170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Fallow=</a:t>
            </a:r>
          </a:p>
          <a:p>
            <a:r>
              <a:rPr lang="en-US" dirty="0"/>
              <a:t>No crop</a:t>
            </a:r>
            <a:endParaRPr lang="en-C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E7C518-96E5-47ED-A238-B2DDA7995763}"/>
              </a:ext>
            </a:extLst>
          </p:cNvPr>
          <p:cNvSpPr txBox="1"/>
          <p:nvPr/>
        </p:nvSpPr>
        <p:spPr>
          <a:xfrm>
            <a:off x="1783659" y="6345708"/>
            <a:ext cx="90648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Resting spores decline in the first two years after canola, then very little change</a:t>
            </a:r>
            <a:endParaRPr lang="en-CA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5CCA47-3444-4366-BE1E-69C4DBAE30C0}"/>
              </a:ext>
            </a:extLst>
          </p:cNvPr>
          <p:cNvSpPr txBox="1"/>
          <p:nvPr/>
        </p:nvSpPr>
        <p:spPr>
          <a:xfrm>
            <a:off x="2329431" y="4684645"/>
            <a:ext cx="3525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One million resting spores per gram can still cause 100% clubroot 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50DAEE-F0CE-4486-8AB8-7AF74334984A}"/>
              </a:ext>
            </a:extLst>
          </p:cNvPr>
          <p:cNvSpPr txBox="1"/>
          <p:nvPr/>
        </p:nvSpPr>
        <p:spPr>
          <a:xfrm>
            <a:off x="457201" y="0"/>
            <a:ext cx="11182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Change in resting spore concentration over time – Saskatchewan </a:t>
            </a:r>
            <a:endParaRPr lang="en-CA" sz="32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A4B811-E704-4DDB-9C1D-2EE5C1630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72297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81236AA9-E55E-C9CA-E21B-533B18FDA483}"/>
              </a:ext>
            </a:extLst>
          </p:cNvPr>
          <p:cNvGraphicFramePr/>
          <p:nvPr/>
        </p:nvGraphicFramePr>
        <p:xfrm>
          <a:off x="-5665053" y="16572412"/>
          <a:ext cx="9823687" cy="6354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40CB1AEF-3A3D-B84B-C9AC-034DE7A62CC1}"/>
              </a:ext>
            </a:extLst>
          </p:cNvPr>
          <p:cNvGraphicFramePr/>
          <p:nvPr/>
        </p:nvGraphicFramePr>
        <p:xfrm>
          <a:off x="8241252" y="22177580"/>
          <a:ext cx="5896983" cy="32559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30D83FC-F7F1-3B49-715F-F90A4520C563}"/>
              </a:ext>
            </a:extLst>
          </p:cNvPr>
          <p:cNvGraphicFramePr/>
          <p:nvPr/>
        </p:nvGraphicFramePr>
        <p:xfrm>
          <a:off x="489208" y="714161"/>
          <a:ext cx="11499592" cy="5283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B8A15C8-B78C-C275-401B-66D6A6C2C0DD}"/>
              </a:ext>
            </a:extLst>
          </p:cNvPr>
          <p:cNvSpPr txBox="1"/>
          <p:nvPr/>
        </p:nvSpPr>
        <p:spPr>
          <a:xfrm>
            <a:off x="729672" y="114012"/>
            <a:ext cx="11259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/>
              <a:t>Effect of Beauveria on cabbage yield in the field 2024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428CE5-091E-4551-BA58-DE12DB1C24FA}"/>
              </a:ext>
            </a:extLst>
          </p:cNvPr>
          <p:cNvSpPr txBox="1"/>
          <p:nvPr/>
        </p:nvSpPr>
        <p:spPr>
          <a:xfrm>
            <a:off x="797859" y="5988424"/>
            <a:ext cx="107397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The </a:t>
            </a:r>
            <a:r>
              <a:rPr lang="en-CA" sz="2400" dirty="0" err="1"/>
              <a:t>Biocontrols</a:t>
            </a:r>
            <a:r>
              <a:rPr lang="en-CA" sz="2400" dirty="0"/>
              <a:t> increased plant weight compared to the nontreated check</a:t>
            </a:r>
          </a:p>
          <a:p>
            <a:r>
              <a:rPr lang="en-CA" sz="2400" dirty="0"/>
              <a:t>This work will continue in 2025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FB31F8-9A93-4835-9379-86EA0C37F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57593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1BDC2D-FD33-4A3B-98B3-C6848197B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46" y="42812"/>
            <a:ext cx="8627878" cy="3505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57DB7D-5A35-4028-8BDC-A37F153468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0603" y="2567353"/>
            <a:ext cx="7866712" cy="436977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4CCEAF-0CEE-4158-98FB-F1660E9F5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49347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81236AA9-E55E-C9CA-E21B-533B18FDA483}"/>
              </a:ext>
            </a:extLst>
          </p:cNvPr>
          <p:cNvGraphicFramePr/>
          <p:nvPr/>
        </p:nvGraphicFramePr>
        <p:xfrm>
          <a:off x="-5665053" y="16572412"/>
          <a:ext cx="9823687" cy="6354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40CB1AEF-3A3D-B84B-C9AC-034DE7A62CC1}"/>
              </a:ext>
            </a:extLst>
          </p:cNvPr>
          <p:cNvGraphicFramePr/>
          <p:nvPr/>
        </p:nvGraphicFramePr>
        <p:xfrm>
          <a:off x="8241252" y="22177580"/>
          <a:ext cx="5896983" cy="32559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30D83FC-F7F1-3B49-715F-F90A4520C563}"/>
              </a:ext>
            </a:extLst>
          </p:cNvPr>
          <p:cNvGraphicFramePr/>
          <p:nvPr/>
        </p:nvGraphicFramePr>
        <p:xfrm>
          <a:off x="489208" y="714161"/>
          <a:ext cx="11499592" cy="5283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B8A15C8-B78C-C275-401B-66D6A6C2C0DD}"/>
              </a:ext>
            </a:extLst>
          </p:cNvPr>
          <p:cNvSpPr txBox="1"/>
          <p:nvPr/>
        </p:nvSpPr>
        <p:spPr>
          <a:xfrm>
            <a:off x="729672" y="114012"/>
            <a:ext cx="11259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/>
              <a:t>Effect of pH and calcium on clubroot severity in the field 2024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428CE5-091E-4551-BA58-DE12DB1C24FA}"/>
              </a:ext>
            </a:extLst>
          </p:cNvPr>
          <p:cNvSpPr txBox="1"/>
          <p:nvPr/>
        </p:nvSpPr>
        <p:spPr>
          <a:xfrm>
            <a:off x="797859" y="5988424"/>
            <a:ext cx="107397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The results indicate that calcium content is not important for suppressing clubroot. pH is the most important. BUT – still some clubroot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535C24-BDBC-4AD1-9F1D-425671A73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30540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90669-C501-5F51-F516-2B2084855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7BCFE20C-8CA7-5779-578D-4531D6E822DF}"/>
              </a:ext>
            </a:extLst>
          </p:cNvPr>
          <p:cNvGraphicFramePr>
            <a:graphicFrameLocks/>
          </p:cNvGraphicFramePr>
          <p:nvPr/>
        </p:nvGraphicFramePr>
        <p:xfrm>
          <a:off x="695400" y="692696"/>
          <a:ext cx="9649072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2B6892E-F790-5C7F-F35E-F9FBCD5F9F30}"/>
              </a:ext>
            </a:extLst>
          </p:cNvPr>
          <p:cNvSpPr txBox="1"/>
          <p:nvPr/>
        </p:nvSpPr>
        <p:spPr>
          <a:xfrm>
            <a:off x="9768408" y="350100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tx1"/>
                </a:solidFill>
              </a:rPr>
              <a:t>9 million</a:t>
            </a:r>
            <a:endParaRPr lang="en-CA" baseline="300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2A7428-3420-E98B-5E7D-47E2E0CBDFE9}"/>
              </a:ext>
            </a:extLst>
          </p:cNvPr>
          <p:cNvSpPr txBox="1"/>
          <p:nvPr/>
        </p:nvSpPr>
        <p:spPr>
          <a:xfrm>
            <a:off x="9480376" y="458112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tx1"/>
                </a:solidFill>
              </a:rPr>
              <a:t>3 million </a:t>
            </a:r>
            <a:endParaRPr lang="en-CA" baseline="30000" dirty="0">
              <a:solidFill>
                <a:schemeClr val="tx1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ABD3A11-84CB-5ABB-C4AF-A3C9D78FF861}"/>
              </a:ext>
            </a:extLst>
          </p:cNvPr>
          <p:cNvCxnSpPr/>
          <p:nvPr/>
        </p:nvCxnSpPr>
        <p:spPr>
          <a:xfrm flipH="1">
            <a:off x="9390185" y="2734408"/>
            <a:ext cx="1170311" cy="86164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FB556FB-7FAF-7707-3F46-465BE31D26DF}"/>
              </a:ext>
            </a:extLst>
          </p:cNvPr>
          <p:cNvSpPr txBox="1"/>
          <p:nvPr/>
        </p:nvSpPr>
        <p:spPr>
          <a:xfrm>
            <a:off x="10744200" y="2312377"/>
            <a:ext cx="1170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Fallow=</a:t>
            </a:r>
          </a:p>
          <a:p>
            <a:r>
              <a:rPr lang="en-US" dirty="0"/>
              <a:t>No crop</a:t>
            </a:r>
            <a:endParaRPr lang="en-C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931F50-CEDD-DA6A-7051-7050832BA917}"/>
              </a:ext>
            </a:extLst>
          </p:cNvPr>
          <p:cNvSpPr txBox="1"/>
          <p:nvPr/>
        </p:nvSpPr>
        <p:spPr>
          <a:xfrm>
            <a:off x="1783659" y="6345708"/>
            <a:ext cx="90648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Resting spores decline in the first two years after canola, then very little change</a:t>
            </a:r>
            <a:endParaRPr lang="en-CA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D02F9F-2E06-5ED0-D2B1-1CE0E2C7D153}"/>
              </a:ext>
            </a:extLst>
          </p:cNvPr>
          <p:cNvSpPr txBox="1"/>
          <p:nvPr/>
        </p:nvSpPr>
        <p:spPr>
          <a:xfrm>
            <a:off x="2329431" y="4684645"/>
            <a:ext cx="3525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One million resting spores per gram can still cause 100% clubroot 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31F7C0-06D6-D0E7-52CA-8C2D6F3B6553}"/>
              </a:ext>
            </a:extLst>
          </p:cNvPr>
          <p:cNvSpPr txBox="1"/>
          <p:nvPr/>
        </p:nvSpPr>
        <p:spPr>
          <a:xfrm>
            <a:off x="457201" y="0"/>
            <a:ext cx="11182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Change in resting spore concentration over time – Saskatchewan </a:t>
            </a:r>
            <a:endParaRPr lang="en-CA" sz="32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694C87-1AFC-196B-1296-0CEDF16BD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99033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47AE3-FEB7-BC37-3C1E-66F254E45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ABE60C-ED9F-A2D6-8547-A7389CF07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2AD352-EE33-9847-91C4-1F2040350D9D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508FAB-8256-3BB7-0A5E-0AB8852BBE7C}"/>
              </a:ext>
            </a:extLst>
          </p:cNvPr>
          <p:cNvSpPr txBox="1"/>
          <p:nvPr/>
        </p:nvSpPr>
        <p:spPr>
          <a:xfrm>
            <a:off x="295564" y="221642"/>
            <a:ext cx="11283905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3200" b="1" kern="0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Clubroot resistance is related to pathotypes of </a:t>
            </a:r>
            <a:r>
              <a:rPr lang="en-CA" sz="3200" b="1" i="1" kern="0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P. brassicae</a:t>
            </a:r>
            <a:endParaRPr kumimoji="0" lang="en-CA" sz="32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3200" b="1" kern="0" dirty="0">
              <a:solidFill>
                <a:srgbClr val="002060"/>
              </a:solidFill>
              <a:latin typeface="Arial"/>
              <a:cs typeface="Arial"/>
              <a:sym typeface="Aria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sz="2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 pathotype (strain) can cause disease on one crop or cultivar, but not another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sz="28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1028700" lvl="1" indent="-571500">
              <a:buFont typeface="Arial" panose="020B0604020202020204" pitchFamily="34" charset="0"/>
              <a:buChar char="•"/>
              <a:defRPr/>
            </a:pPr>
            <a:r>
              <a:rPr kumimoji="0" lang="en-CA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Pa</a:t>
            </a:r>
            <a:r>
              <a:rPr lang="en-CA" sz="2800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thotype</a:t>
            </a:r>
            <a:r>
              <a:rPr lang="en-CA" sz="2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6 causes clubroot on vegetables but little clubroot on canola</a:t>
            </a:r>
          </a:p>
          <a:p>
            <a:pPr marL="1028700" lvl="1" indent="-571500">
              <a:buFont typeface="Arial" panose="020B0604020202020204" pitchFamily="34" charset="0"/>
              <a:buChar char="•"/>
              <a:defRPr/>
            </a:pPr>
            <a:r>
              <a:rPr lang="en-CA" sz="2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The pathotypes are changing with new genes for </a:t>
            </a:r>
            <a:r>
              <a:rPr lang="en-CA" sz="2800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cubroot</a:t>
            </a:r>
            <a:r>
              <a:rPr lang="en-CA" sz="2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resistance in canola. </a:t>
            </a:r>
          </a:p>
          <a:p>
            <a:pPr marL="1028700" lvl="1" indent="-571500">
              <a:buFont typeface="Arial" panose="020B0604020202020204" pitchFamily="34" charset="0"/>
              <a:buChar char="•"/>
              <a:defRPr/>
            </a:pPr>
            <a:r>
              <a:rPr lang="en-CA" sz="2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The most important change is the ability to overcome ‘first generation’ resistance in canola.  </a:t>
            </a:r>
          </a:p>
          <a:p>
            <a:pPr marL="1028700" lvl="1" indent="-571500">
              <a:buFont typeface="Arial" panose="020B0604020202020204" pitchFamily="34" charset="0"/>
              <a:buChar char="•"/>
              <a:defRPr/>
            </a:pPr>
            <a:r>
              <a:rPr kumimoji="0" lang="en-CA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</a:t>
            </a:r>
            <a:r>
              <a:rPr lang="en-CA" sz="2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</a:t>
            </a:r>
            <a:r>
              <a:rPr kumimoji="0" lang="en-CA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sometimes call this an ‘x’ pa</a:t>
            </a:r>
            <a:r>
              <a:rPr lang="en-CA" sz="2800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thotype</a:t>
            </a:r>
            <a:endParaRPr lang="en-CA" sz="28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1028700" lvl="1" indent="-571500">
              <a:buFont typeface="Arial" panose="020B0604020202020204" pitchFamily="34" charset="0"/>
              <a:buChar char="•"/>
              <a:defRPr/>
            </a:pPr>
            <a:r>
              <a:rPr kumimoji="0" lang="en-CA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Pathotypes in Ontario: 2, 3, 5 and 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16217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368657-48EC-44AD-8E59-BB78468CA30A}"/>
              </a:ext>
            </a:extLst>
          </p:cNvPr>
          <p:cNvSpPr txBox="1"/>
          <p:nvPr/>
        </p:nvSpPr>
        <p:spPr>
          <a:xfrm>
            <a:off x="674557" y="612845"/>
            <a:ext cx="1035820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>
                <a:solidFill>
                  <a:srgbClr val="663300"/>
                </a:solidFill>
              </a:rPr>
              <a:t>Summary - clubroot</a:t>
            </a:r>
          </a:p>
          <a:p>
            <a:endParaRPr lang="en-CA" sz="2800" b="1" dirty="0">
              <a:solidFill>
                <a:srgbClr val="6633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b="1" dirty="0">
                <a:solidFill>
                  <a:srgbClr val="006600"/>
                </a:solidFill>
              </a:rPr>
              <a:t>Liming to increase the pH definitely reduces clubroot.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b="1" dirty="0">
                <a:solidFill>
                  <a:srgbClr val="006600"/>
                </a:solidFill>
              </a:rPr>
              <a:t>The pH is important, not calcium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/>
              <a:t>Freezing and thawing of clubs reduces resting spores  a </a:t>
            </a:r>
            <a:r>
              <a:rPr lang="en-CA" sz="3200" dirty="0">
                <a:solidFill>
                  <a:schemeClr val="tx1"/>
                </a:solidFill>
              </a:rPr>
              <a:t>bit  (~ 20- 30%)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CA" sz="3200" dirty="0"/>
          </a:p>
          <a:p>
            <a:endParaRPr lang="en-CA" sz="2400" dirty="0"/>
          </a:p>
          <a:p>
            <a:r>
              <a:rPr lang="en-CA" sz="2400" dirty="0"/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75A571-20A6-4B3C-B961-3DC19646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5044886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E1FFC-C2AE-4018-8C3F-7AC955B00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72177AA-4625-F344-E7E9-D35E5DBB1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69" y="768223"/>
            <a:ext cx="9528130" cy="758952"/>
          </a:xfrm>
        </p:spPr>
        <p:txBody>
          <a:bodyPr>
            <a:normAutofit fontScale="90000"/>
          </a:bodyPr>
          <a:lstStyle/>
          <a:p>
            <a:r>
              <a:rPr lang="en-CA" dirty="0">
                <a:solidFill>
                  <a:srgbClr val="002060"/>
                </a:solidFill>
              </a:rPr>
              <a:t>Resting spores in soil 2025 </a:t>
            </a:r>
            <a:br>
              <a:rPr lang="en-CA" dirty="0">
                <a:solidFill>
                  <a:srgbClr val="002060"/>
                </a:solidFill>
              </a:rPr>
            </a:br>
            <a:r>
              <a:rPr lang="en-CA" dirty="0">
                <a:solidFill>
                  <a:srgbClr val="002060"/>
                </a:solidFill>
              </a:rPr>
              <a:t> </a:t>
            </a:r>
            <a:endParaRPr lang="en-CA" sz="2700" dirty="0">
              <a:solidFill>
                <a:srgbClr val="002060"/>
              </a:solidFill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1076EC0-9794-A5B6-5DE7-A6B92DF767E6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044361040"/>
              </p:ext>
            </p:extLst>
          </p:nvPr>
        </p:nvGraphicFramePr>
        <p:xfrm>
          <a:off x="581169" y="1711841"/>
          <a:ext cx="10456367" cy="5035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A5335B9-C22B-63A0-C2B6-359CBC003474}"/>
              </a:ext>
            </a:extLst>
          </p:cNvPr>
          <p:cNvSpPr txBox="1"/>
          <p:nvPr/>
        </p:nvSpPr>
        <p:spPr>
          <a:xfrm>
            <a:off x="581169" y="1527175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Concentration x 1 million </a:t>
            </a:r>
          </a:p>
        </p:txBody>
      </p:sp>
    </p:spTree>
    <p:extLst>
      <p:ext uri="{BB962C8B-B14F-4D97-AF65-F5344CB8AC3E}">
        <p14:creationId xmlns:p14="http://schemas.microsoft.com/office/powerpoint/2010/main" val="346862351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C4C71-AE18-584D-895C-FEA2EDA3C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8EA8DD7-76FC-82B1-8E62-54F8854E5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2AD352-EE33-9847-91C4-1F2040350D9D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8696F4-280A-76AF-8BB6-5FC56772436D}"/>
              </a:ext>
            </a:extLst>
          </p:cNvPr>
          <p:cNvSpPr txBox="1"/>
          <p:nvPr/>
        </p:nvSpPr>
        <p:spPr>
          <a:xfrm>
            <a:off x="560740" y="597455"/>
            <a:ext cx="10252362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>
                <a:solidFill>
                  <a:schemeClr val="accent6">
                    <a:lumMod val="50000"/>
                  </a:schemeClr>
                </a:solidFill>
              </a:rPr>
              <a:t>Why did the new pathotypes develop so quickly and what can be done to stop this rapid change? </a:t>
            </a:r>
          </a:p>
          <a:p>
            <a:endParaRPr lang="en-CA" sz="28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CA" sz="2800" dirty="0"/>
              <a:t>There can be a billion resting spores in one club =  lots more in a field.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CA" sz="2800" dirty="0"/>
              <a:t>There are different pathotypes in a club, certainly in a field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CA" sz="2800" dirty="0"/>
              <a:t>Growing a resistant variety is the best way to manage clubroot BUT this also selects for rare </a:t>
            </a:r>
            <a:r>
              <a:rPr lang="en-CA" sz="2800" dirty="0" err="1"/>
              <a:t>pathoptypes</a:t>
            </a:r>
            <a:r>
              <a:rPr lang="en-CA" sz="2800" dirty="0"/>
              <a:t> that can overcome resistance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CA" sz="2800" dirty="0"/>
              <a:t>Essential to keep resting spore numbers low:</a:t>
            </a:r>
          </a:p>
          <a:p>
            <a:r>
              <a:rPr lang="en-CA" sz="2800" b="1" dirty="0">
                <a:solidFill>
                  <a:schemeClr val="tx2"/>
                </a:solidFill>
              </a:rPr>
              <a:t>      More spores = more chance of resistance breaking down</a:t>
            </a:r>
          </a:p>
          <a:p>
            <a:endParaRPr lang="en-CA" b="1" dirty="0">
              <a:solidFill>
                <a:schemeClr val="tx2"/>
              </a:solidFill>
            </a:endParaRP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20783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2289369" y="6384711"/>
            <a:ext cx="22803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Arne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Schwelm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et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al., 2015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404575" y="339683"/>
            <a:ext cx="5382850" cy="6352804"/>
            <a:chOff x="3475519" y="339683"/>
            <a:chExt cx="5382850" cy="6352804"/>
          </a:xfrm>
        </p:grpSpPr>
        <p:pic>
          <p:nvPicPr>
            <p:cNvPr id="4" name="Picture 3" descr="srep11153-f1.jp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t="-299"/>
            <a:stretch/>
          </p:blipFill>
          <p:spPr>
            <a:xfrm>
              <a:off x="5302250" y="339683"/>
              <a:ext cx="1696832" cy="6352804"/>
            </a:xfrm>
            <a:prstGeom prst="rect">
              <a:avLst/>
            </a:prstGeom>
          </p:spPr>
        </p:pic>
        <p:pic>
          <p:nvPicPr>
            <p:cNvPr id="8" name="Picture 7" descr="srep11153-f1.jpg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75519" y="2021280"/>
              <a:ext cx="1842606" cy="3175707"/>
            </a:xfrm>
            <a:prstGeom prst="rect">
              <a:avLst/>
            </a:prstGeom>
          </p:spPr>
        </p:pic>
        <p:pic>
          <p:nvPicPr>
            <p:cNvPr id="9" name="Picture 8" descr="srep11153-f1.jpg"/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r="-4"/>
            <a:stretch/>
          </p:blipFill>
          <p:spPr>
            <a:xfrm>
              <a:off x="6954924" y="1865782"/>
              <a:ext cx="1903445" cy="3586310"/>
            </a:xfrm>
            <a:prstGeom prst="rect">
              <a:avLst/>
            </a:prstGeom>
          </p:spPr>
        </p:pic>
      </p:grp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75353" y="339683"/>
            <a:ext cx="4464357" cy="1143000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solidFill>
                  <a:schemeClr val="tx1"/>
                </a:solidFill>
                <a:latin typeface="Arial"/>
                <a:cs typeface="Arial"/>
              </a:rPr>
              <a:t>Life cycle of </a:t>
            </a:r>
            <a:r>
              <a:rPr lang="en-US" sz="3600" i="1" dirty="0">
                <a:solidFill>
                  <a:schemeClr val="tx1"/>
                </a:solidFill>
                <a:latin typeface="Arial"/>
                <a:cs typeface="Arial"/>
              </a:rPr>
              <a:t>P. brassicae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95E58B-79EB-1142-8065-B8C54E5C19DA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64922" y="1865782"/>
            <a:ext cx="1309050" cy="380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Plant root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10146" y="1797264"/>
            <a:ext cx="1277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Plant root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93725" y="5557346"/>
            <a:ext cx="4251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</a:t>
            </a:r>
            <a:r>
              <a:rPr kumimoji="0" lang="en-CA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en-CA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brassicae</a:t>
            </a:r>
            <a:r>
              <a:rPr kumimoji="0" lang="en-CA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 an obligate parasite: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it only reproduces in living plant material</a:t>
            </a: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45" t="12403" r="13354" b="13618"/>
          <a:stretch/>
        </p:blipFill>
        <p:spPr bwMode="auto">
          <a:xfrm>
            <a:off x="409768" y="2309598"/>
            <a:ext cx="2639813" cy="2190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596834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39F30F-8289-1A9B-53FB-D588DAA8B092}"/>
              </a:ext>
            </a:extLst>
          </p:cNvPr>
          <p:cNvSpPr txBox="1"/>
          <p:nvPr/>
        </p:nvSpPr>
        <p:spPr>
          <a:xfrm>
            <a:off x="3516922" y="175847"/>
            <a:ext cx="7733277" cy="367018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2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Vegetable growers have known for a long time that raising the pH to 7.2 or above reduces clubroot</a:t>
            </a:r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2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the effect due to pH or calcium? </a:t>
            </a:r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Treatments: 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Gypsum to add calcium without changing pH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Potassium bicarbonate to increase pH with no calcium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Lime to increase pH and add calcium 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3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Wollanstonite</a:t>
            </a:r>
            <a:r>
              <a:rPr lang="en-US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increase pH add calcium and add silicon</a:t>
            </a:r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endParaRPr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0ADDE4-6957-405C-93C1-0FA226CD3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462849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9B1C432-4D68-0B7F-457B-D31AA358E8E5}"/>
              </a:ext>
            </a:extLst>
          </p:cNvPr>
          <p:cNvGraphicFramePr/>
          <p:nvPr/>
        </p:nvGraphicFramePr>
        <p:xfrm>
          <a:off x="1534510" y="777764"/>
          <a:ext cx="8471337" cy="5707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D03A087-0B24-42DC-BB47-680D61AB90F0}"/>
              </a:ext>
            </a:extLst>
          </p:cNvPr>
          <p:cNvSpPr txBox="1"/>
          <p:nvPr/>
        </p:nvSpPr>
        <p:spPr>
          <a:xfrm>
            <a:off x="451943" y="83476"/>
            <a:ext cx="106364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Clubroot severity on cabbage treated with B. </a:t>
            </a:r>
            <a:r>
              <a:rPr lang="en-CA" sz="2400" dirty="0" err="1"/>
              <a:t>bassiana</a:t>
            </a:r>
            <a:r>
              <a:rPr lang="en-CA" sz="2400" dirty="0"/>
              <a:t> before transplanting</a:t>
            </a:r>
          </a:p>
          <a:p>
            <a:r>
              <a:rPr lang="en-CA" sz="2400" dirty="0"/>
              <a:t>Controlled environment trial 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F4626C-228C-4952-B490-824C40E00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804035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plant, leaf, close, vegetable&#10;&#10;Description automatically generated">
            <a:extLst>
              <a:ext uri="{FF2B5EF4-FFF2-40B4-BE49-F238E27FC236}">
                <a16:creationId xmlns:a16="http://schemas.microsoft.com/office/drawing/2014/main" id="{5EC3AECD-061E-4FFB-ACDC-3593D27091E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7056" y="389745"/>
            <a:ext cx="5152325" cy="34348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C25BB51-05AE-4B13-9071-0CA5232027F6}"/>
              </a:ext>
            </a:extLst>
          </p:cNvPr>
          <p:cNvSpPr txBox="1"/>
          <p:nvPr/>
        </p:nvSpPr>
        <p:spPr>
          <a:xfrm>
            <a:off x="552058" y="403136"/>
            <a:ext cx="5152325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i="1" dirty="0"/>
              <a:t>Beauveria</a:t>
            </a:r>
            <a:r>
              <a:rPr lang="en-CA" sz="2800" dirty="0"/>
              <a:t> as </a:t>
            </a:r>
            <a:r>
              <a:rPr lang="en-CA" sz="2800" dirty="0" err="1"/>
              <a:t>Bioceres</a:t>
            </a:r>
            <a:r>
              <a:rPr lang="en-CA" sz="2800" dirty="0"/>
              <a:t> and </a:t>
            </a:r>
            <a:r>
              <a:rPr lang="en-CA" sz="2800" dirty="0" err="1"/>
              <a:t>Botanigard</a:t>
            </a:r>
            <a:r>
              <a:rPr lang="en-CA" sz="2800" dirty="0"/>
              <a:t>  applied as a drench to transplants in the greenhouse </a:t>
            </a:r>
          </a:p>
          <a:p>
            <a:endParaRPr lang="en-CA" sz="2800" dirty="0"/>
          </a:p>
          <a:p>
            <a:r>
              <a:rPr lang="en-CA" sz="2800" dirty="0"/>
              <a:t>2021- </a:t>
            </a:r>
            <a:r>
              <a:rPr lang="en-CA" sz="2800" dirty="0" err="1"/>
              <a:t>Bioceres</a:t>
            </a:r>
            <a:r>
              <a:rPr lang="en-CA" sz="2800" dirty="0"/>
              <a:t> reduced insect damage but no effect on clubroot ( 32% vs 45%)</a:t>
            </a:r>
          </a:p>
          <a:p>
            <a:endParaRPr lang="en-CA" sz="2800" dirty="0"/>
          </a:p>
          <a:p>
            <a:r>
              <a:rPr lang="en-CA" sz="2800" dirty="0"/>
              <a:t>2022- Reduced clubroot but not insect damage (9 vs 53%)</a:t>
            </a:r>
          </a:p>
          <a:p>
            <a:endParaRPr lang="en-CA" sz="2800" dirty="0"/>
          </a:p>
          <a:p>
            <a:r>
              <a:rPr lang="en-CA" sz="2800" dirty="0"/>
              <a:t>No effect in the field in 2023</a:t>
            </a:r>
          </a:p>
        </p:txBody>
      </p:sp>
      <p:pic>
        <p:nvPicPr>
          <p:cNvPr id="4" name="Picture 10" descr="BotaniGard (Canada) - BioWorks">
            <a:extLst>
              <a:ext uri="{FF2B5EF4-FFF2-40B4-BE49-F238E27FC236}">
                <a16:creationId xmlns:a16="http://schemas.microsoft.com/office/drawing/2014/main" id="{04B7244D-3EAC-9C1F-5514-F876F0C30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3942253"/>
            <a:ext cx="1676400" cy="2867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bioceres ec technical sheet">
            <a:extLst>
              <a:ext uri="{FF2B5EF4-FFF2-40B4-BE49-F238E27FC236}">
                <a16:creationId xmlns:a16="http://schemas.microsoft.com/office/drawing/2014/main" id="{FD24201C-7789-3F6D-7537-A392CD83A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85838" y="3915879"/>
            <a:ext cx="1412429" cy="296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49CA57-2C77-4607-AC4E-545F3E89F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683302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_LOCALdata\Murray\work\clubroot\clubroot pictures\clubroot patch Loeppky2 screen size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200" y="-1588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 bwMode="auto">
          <a:xfrm>
            <a:off x="2855640" y="2132856"/>
            <a:ext cx="7560840" cy="2160240"/>
          </a:xfrm>
          <a:prstGeom prst="ellipse">
            <a:avLst/>
          </a:prstGeom>
          <a:noFill/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00FF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3" name="Oval 2"/>
          <p:cNvSpPr/>
          <p:nvPr/>
        </p:nvSpPr>
        <p:spPr bwMode="auto">
          <a:xfrm>
            <a:off x="5159896" y="4725144"/>
            <a:ext cx="2520280" cy="144016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00FF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50065" y="795867"/>
            <a:ext cx="85664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bg1"/>
                </a:solidFill>
              </a:rPr>
              <a:t>Clubroot on canola usually shows up as small patches, often near the field entrance (where it came in on soil on equipment)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C9F1F6-A0AA-4EBA-B725-69FC9A9D6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5312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FB6CEE-3B6D-4F84-BEBA-B9E1C0E2B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62</a:t>
            </a:fld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D777AD-89F7-4CD9-BE36-CF00166B36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100" y="2048607"/>
            <a:ext cx="4314092" cy="32355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3322E9-6053-4992-A2E2-F3C2F17E2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5024804" cy="33498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E9CDF9E-76BA-4E2D-8A20-C15F2E48E2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823" y="2739536"/>
            <a:ext cx="5972908" cy="398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64008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0D0BE-52BD-2B07-4C72-EF9BEF7EF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0751"/>
            <a:ext cx="10515600" cy="772559"/>
          </a:xfrm>
        </p:spPr>
        <p:txBody>
          <a:bodyPr>
            <a:normAutofit/>
          </a:bodyPr>
          <a:lstStyle/>
          <a:p>
            <a:r>
              <a:rPr lang="en-US" sz="3600" dirty="0"/>
              <a:t>qPCR for 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E4B2E9-2F7F-C863-EDAA-460DB18C9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2F41-350F-C044-9ADB-73CF61DF5B73}" type="slidenum">
              <a:rPr lang="en-US" smtClean="0"/>
              <a:t>63</a:t>
            </a:fld>
            <a:endParaRPr lang="en-US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519D62F-B5E4-8E20-16C2-1535DCC8B867}"/>
              </a:ext>
            </a:extLst>
          </p:cNvPr>
          <p:cNvGraphicFramePr>
            <a:graphicFrameLocks/>
          </p:cNvGraphicFramePr>
          <p:nvPr/>
        </p:nvGraphicFramePr>
        <p:xfrm>
          <a:off x="838200" y="1137684"/>
          <a:ext cx="10194758" cy="5455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6776108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57A154-0F6C-49B4-A828-EEBCDD748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64</a:t>
            </a:fld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8F4A13-1DC3-4A4D-96CC-BDE57BEF18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186" y="3200399"/>
            <a:ext cx="5281613" cy="35210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C03B5A-5B9E-4B0A-9103-9F50E65F0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6096000" cy="34259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1984A4D-2386-4D3A-B39E-3AF3A07E2C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984" y="-101007"/>
            <a:ext cx="4595815" cy="34468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1BC749F-2906-4C43-9DA0-78C596023F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12" y="2485780"/>
            <a:ext cx="5647592" cy="423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80261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09600" y="191135"/>
            <a:ext cx="10972800" cy="1143000"/>
          </a:xfrm>
        </p:spPr>
        <p:txBody>
          <a:bodyPr>
            <a:normAutofit/>
          </a:bodyPr>
          <a:lstStyle/>
          <a:p>
            <a:r>
              <a:rPr lang="en-CA" sz="3600" b="1" dirty="0">
                <a:solidFill>
                  <a:schemeClr val="accent6">
                    <a:lumMod val="50000"/>
                  </a:schemeClr>
                </a:solidFill>
              </a:rPr>
              <a:t>Recommendations and approaches  for clubroot management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679625" y="1425575"/>
            <a:ext cx="9749478" cy="5149850"/>
          </a:xfrm>
        </p:spPr>
        <p:txBody>
          <a:bodyPr>
            <a:normAutofit/>
          </a:bodyPr>
          <a:lstStyle/>
          <a:p>
            <a:r>
              <a:rPr lang="en-CA" dirty="0">
                <a:solidFill>
                  <a:schemeClr val="bg1">
                    <a:lumMod val="75000"/>
                  </a:schemeClr>
                </a:solidFill>
              </a:rPr>
              <a:t>Prevent introduction </a:t>
            </a:r>
          </a:p>
          <a:p>
            <a:r>
              <a:rPr lang="en-CA" dirty="0">
                <a:solidFill>
                  <a:schemeClr val="bg1">
                    <a:lumMod val="75000"/>
                  </a:schemeClr>
                </a:solidFill>
              </a:rPr>
              <a:t>Avoid infested fields</a:t>
            </a:r>
          </a:p>
          <a:p>
            <a:r>
              <a:rPr lang="en-CA" sz="3000" dirty="0"/>
              <a:t>Crop rotation – 5 to 7 years (old recommendation)</a:t>
            </a:r>
          </a:p>
          <a:p>
            <a:r>
              <a:rPr lang="en-CA" sz="3000" dirty="0"/>
              <a:t> Currently:  2 year break from a susceptible crop </a:t>
            </a:r>
          </a:p>
          <a:p>
            <a:r>
              <a:rPr lang="en-CA" sz="3000" dirty="0"/>
              <a:t>Lime to pH 7.2 or above</a:t>
            </a:r>
          </a:p>
          <a:p>
            <a:r>
              <a:rPr lang="en-CA" sz="3000" dirty="0"/>
              <a:t>Resistance, if available in a suitable cultivar</a:t>
            </a:r>
          </a:p>
          <a:p>
            <a:r>
              <a:rPr lang="en-CA" sz="3000" dirty="0" err="1"/>
              <a:t>Biocontrols</a:t>
            </a:r>
            <a:r>
              <a:rPr lang="en-CA" sz="3000" dirty="0"/>
              <a:t>?</a:t>
            </a:r>
          </a:p>
          <a:p>
            <a:r>
              <a:rPr lang="en-CA" sz="3000" dirty="0"/>
              <a:t>Fungicides at transplanting?  </a:t>
            </a:r>
          </a:p>
          <a:p>
            <a:r>
              <a:rPr lang="en-CA" sz="3000" dirty="0"/>
              <a:t>Fumigation?</a:t>
            </a:r>
          </a:p>
          <a:p>
            <a:endParaRPr lang="en-C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4D108C-D873-4D5E-9F55-2E789D990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D20BC-84AD-402D-9DD1-97FB02939F41}" type="slidenum">
              <a:rPr lang="en-CA" smtClean="0"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193921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Box 4"/>
          <p:cNvSpPr txBox="1">
            <a:spLocks noChangeArrowheads="1"/>
          </p:cNvSpPr>
          <p:nvPr/>
        </p:nvSpPr>
        <p:spPr bwMode="auto">
          <a:xfrm>
            <a:off x="5453187" y="6301060"/>
            <a:ext cx="29527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7536160" y="2780928"/>
            <a:ext cx="2232248" cy="0"/>
          </a:xfrm>
          <a:prstGeom prst="line">
            <a:avLst/>
          </a:prstGeom>
          <a:ln w="24130"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 txBox="1">
            <a:spLocks/>
          </p:cNvSpPr>
          <p:nvPr/>
        </p:nvSpPr>
        <p:spPr>
          <a:xfrm>
            <a:off x="263352" y="472488"/>
            <a:ext cx="7920880" cy="747936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3200" b="1">
                <a:solidFill>
                  <a:srgbClr val="C0882C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3200" b="1">
                <a:solidFill>
                  <a:srgbClr val="C0882C"/>
                </a:solidFill>
                <a:latin typeface="Arial" charset="0"/>
                <a:ea typeface="ＭＳ Ｐゴシック" pitchFamily="34" charset="-128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3200" b="1">
                <a:solidFill>
                  <a:srgbClr val="C0882C"/>
                </a:solidFill>
                <a:latin typeface="Arial" charset="0"/>
                <a:ea typeface="ＭＳ Ｐゴシック" pitchFamily="34" charset="-128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3200" b="1">
                <a:solidFill>
                  <a:srgbClr val="C0882C"/>
                </a:solidFill>
                <a:latin typeface="Arial" charset="0"/>
                <a:ea typeface="ＭＳ Ｐゴシック" pitchFamily="34" charset="-128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3200" b="1">
                <a:solidFill>
                  <a:srgbClr val="C0882C"/>
                </a:solidFill>
                <a:latin typeface="Arial" charset="0"/>
                <a:ea typeface="ＭＳ Ｐゴシック" pitchFamily="34" charset="-128"/>
              </a:defRPr>
            </a:lvl5pPr>
            <a:lvl6pPr marL="4572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3200" b="1">
                <a:solidFill>
                  <a:srgbClr val="C0882C"/>
                </a:solidFill>
                <a:latin typeface="Arial" charset="0"/>
                <a:ea typeface="ＭＳ Ｐゴシック" pitchFamily="34" charset="-128"/>
              </a:defRPr>
            </a:lvl6pPr>
            <a:lvl7pPr marL="9144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3200" b="1">
                <a:solidFill>
                  <a:srgbClr val="C0882C"/>
                </a:solidFill>
                <a:latin typeface="Arial" charset="0"/>
                <a:ea typeface="ＭＳ Ｐゴシック" pitchFamily="34" charset="-128"/>
              </a:defRPr>
            </a:lvl7pPr>
            <a:lvl8pPr marL="13716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3200" b="1">
                <a:solidFill>
                  <a:srgbClr val="C0882C"/>
                </a:solidFill>
                <a:latin typeface="Arial" charset="0"/>
                <a:ea typeface="ＭＳ Ｐゴシック" pitchFamily="34" charset="-128"/>
              </a:defRPr>
            </a:lvl8pPr>
            <a:lvl9pPr marL="18288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3200" b="1">
                <a:solidFill>
                  <a:srgbClr val="C0882C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200" b="1" i="0" u="none" strike="noStrike" kern="1200" cap="none" spc="0" normalizeH="0" baseline="0" noProof="0" dirty="0">
                <a:ln>
                  <a:noFill/>
                </a:ln>
                <a:solidFill>
                  <a:srgbClr val="6142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ＭＳ Ｐゴシック" pitchFamily="34" charset="-128"/>
                <a:cs typeface="+mj-cs"/>
              </a:rPr>
              <a:t>Reduction in resting spores over time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17ACF3-AD78-03DD-4ACB-4015FFEB0E94}"/>
              </a:ext>
            </a:extLst>
          </p:cNvPr>
          <p:cNvSpPr txBox="1"/>
          <p:nvPr/>
        </p:nvSpPr>
        <p:spPr>
          <a:xfrm>
            <a:off x="313948" y="1556792"/>
            <a:ext cx="434189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00" b="0" i="0" u="none" strike="noStrike" kern="1200" cap="none" spc="0" normalizeH="0" baseline="0" noProof="0" dirty="0">
                <a:ln>
                  <a:noFill/>
                </a:ln>
                <a:solidFill>
                  <a:srgbClr val="61421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 numbers of resting spores (100 million) at the start can mean a 90% (100 million to 10 million) reduction, or a 99% reduction (100 to 1million ) in spore concentration =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800" b="0" i="0" u="none" strike="noStrike" kern="1200" cap="none" spc="0" normalizeH="0" baseline="0" noProof="0" dirty="0">
              <a:ln>
                <a:noFill/>
              </a:ln>
              <a:solidFill>
                <a:srgbClr val="61421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00" b="0" i="0" u="none" strike="noStrike" kern="1200" cap="none" spc="0" normalizeH="0" baseline="0" noProof="0" dirty="0">
                <a:ln>
                  <a:noFill/>
                </a:ln>
                <a:solidFill>
                  <a:srgbClr val="61421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100% disease severity in a bioassay, or in the field  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CFAEBB6A-2A09-77DE-F7F1-9DB0AC102565}"/>
              </a:ext>
            </a:extLst>
          </p:cNvPr>
          <p:cNvGraphicFramePr/>
          <p:nvPr/>
        </p:nvGraphicFramePr>
        <p:xfrm>
          <a:off x="5144120" y="1394709"/>
          <a:ext cx="6784528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14B8E71-E25A-A28B-4A8F-6F7CF938741D}"/>
              </a:ext>
            </a:extLst>
          </p:cNvPr>
          <p:cNvSpPr txBox="1"/>
          <p:nvPr/>
        </p:nvSpPr>
        <p:spPr>
          <a:xfrm>
            <a:off x="7130828" y="6207695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Year from last susceptible crop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2B859A-EC2B-54FC-9EF1-E7655CFF2DF5}"/>
              </a:ext>
            </a:extLst>
          </p:cNvPr>
          <p:cNvSpPr txBox="1"/>
          <p:nvPr/>
        </p:nvSpPr>
        <p:spPr>
          <a:xfrm>
            <a:off x="4655840" y="1156682"/>
            <a:ext cx="4392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10^</a:t>
            </a:r>
            <a:r>
              <a:rPr kumimoji="0" lang="en-CA" sz="2000" b="0" i="0" u="none" strike="noStrike" kern="1200" cap="none" spc="0" normalizeH="0" baseline="3000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CA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resting spores per gram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BD506D-B6D4-7795-1F4E-EC7BD0AA9E9F}"/>
              </a:ext>
            </a:extLst>
          </p:cNvPr>
          <p:cNvSpPr txBox="1"/>
          <p:nvPr/>
        </p:nvSpPr>
        <p:spPr>
          <a:xfrm>
            <a:off x="4590288" y="2616171"/>
            <a:ext cx="1392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100 million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00C498-6B78-12D4-65DC-65BEE5D5CF27}"/>
              </a:ext>
            </a:extLst>
          </p:cNvPr>
          <p:cNvSpPr txBox="1"/>
          <p:nvPr/>
        </p:nvSpPr>
        <p:spPr>
          <a:xfrm>
            <a:off x="4791928" y="5022568"/>
            <a:ext cx="183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 million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FB7622-E96B-7B27-4003-260D15D8BFDB}"/>
              </a:ext>
            </a:extLst>
          </p:cNvPr>
          <p:cNvSpPr txBox="1"/>
          <p:nvPr/>
        </p:nvSpPr>
        <p:spPr>
          <a:xfrm>
            <a:off x="4645772" y="3819369"/>
            <a:ext cx="12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 million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FFF55BB-C490-473B-9020-EB4E788EF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AD352-EE33-9847-91C4-1F2040350D9D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98591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5A49B9-07ED-46CE-99DA-C7AB014B1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AD352-EE33-9847-91C4-1F2040350D9D}" type="slidenum">
              <a:rPr lang="en-US" smtClean="0"/>
              <a:t>67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B698B9-CDD3-47FC-844C-4A2AFBE863BA}"/>
              </a:ext>
            </a:extLst>
          </p:cNvPr>
          <p:cNvSpPr txBox="1"/>
          <p:nvPr/>
        </p:nvSpPr>
        <p:spPr>
          <a:xfrm>
            <a:off x="295564" y="303938"/>
            <a:ext cx="11591636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>
                <a:solidFill>
                  <a:srgbClr val="002060"/>
                </a:solidFill>
              </a:rPr>
              <a:t>Monitoring and Management of Clubroot on Brassica vegetables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600" dirty="0"/>
              <a:t>Effect of pH and/or calcium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600" dirty="0"/>
              <a:t>Cover crops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600" dirty="0"/>
              <a:t>Endophyte </a:t>
            </a:r>
            <a:r>
              <a:rPr lang="en-CA" sz="3600" i="1" dirty="0"/>
              <a:t>Beauveria </a:t>
            </a:r>
            <a:r>
              <a:rPr lang="en-CA" sz="3600" i="1" dirty="0" err="1"/>
              <a:t>bassiana</a:t>
            </a:r>
            <a:r>
              <a:rPr lang="en-CA" sz="3600" i="1" dirty="0"/>
              <a:t> </a:t>
            </a:r>
          </a:p>
          <a:p>
            <a:r>
              <a:rPr lang="en-CA" sz="3600" dirty="0"/>
              <a:t>   </a:t>
            </a:r>
            <a:r>
              <a:rPr lang="en-CA" sz="3600" dirty="0">
                <a:solidFill>
                  <a:schemeClr val="accent6">
                    <a:lumMod val="50000"/>
                  </a:schemeClr>
                </a:solidFill>
              </a:rPr>
              <a:t>(</a:t>
            </a:r>
            <a:r>
              <a:rPr lang="en-CA" sz="3600" dirty="0" err="1">
                <a:solidFill>
                  <a:schemeClr val="accent6">
                    <a:lumMod val="50000"/>
                  </a:schemeClr>
                </a:solidFill>
              </a:rPr>
              <a:t>Bioceres</a:t>
            </a:r>
            <a:r>
              <a:rPr lang="en-CA" sz="3600" dirty="0">
                <a:solidFill>
                  <a:schemeClr val="accent6">
                    <a:lumMod val="50000"/>
                  </a:schemeClr>
                </a:solidFill>
              </a:rPr>
              <a:t> and </a:t>
            </a:r>
            <a:r>
              <a:rPr lang="en-CA" sz="3600" dirty="0" err="1">
                <a:solidFill>
                  <a:schemeClr val="accent6">
                    <a:lumMod val="50000"/>
                  </a:schemeClr>
                </a:solidFill>
              </a:rPr>
              <a:t>Botanigard</a:t>
            </a:r>
            <a:r>
              <a:rPr lang="en-CA" sz="3600" dirty="0">
                <a:solidFill>
                  <a:schemeClr val="accent6">
                    <a:lumMod val="50000"/>
                  </a:schemeClr>
                </a:solidFill>
              </a:rPr>
              <a:t>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CA" sz="3600" dirty="0"/>
              <a:t>Freezing and thawing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CA" sz="3600" dirty="0"/>
              <a:t>Pathotypes </a:t>
            </a:r>
          </a:p>
          <a:p>
            <a:endParaRPr lang="en-CA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940998-9706-411D-9104-2BC7FBB65D1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820" y="1733628"/>
            <a:ext cx="3087017" cy="34637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C6C7A8-654B-B8B4-2F22-1D815B0CAA7D}"/>
              </a:ext>
            </a:extLst>
          </p:cNvPr>
          <p:cNvSpPr txBox="1"/>
          <p:nvPr/>
        </p:nvSpPr>
        <p:spPr>
          <a:xfrm>
            <a:off x="459588" y="5353733"/>
            <a:ext cx="102523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chemeClr val="accent6">
                    <a:lumMod val="50000"/>
                  </a:schemeClr>
                </a:solidFill>
              </a:rPr>
              <a:t>We are still interested in testing clubs for pathotype </a:t>
            </a:r>
          </a:p>
          <a:p>
            <a:endParaRPr lang="en-CA" sz="2400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CA" sz="2400" b="1" dirty="0">
                <a:solidFill>
                  <a:schemeClr val="accent6">
                    <a:lumMod val="50000"/>
                  </a:schemeClr>
                </a:solidFill>
              </a:rPr>
              <a:t>Also looking for a mineral soil site with clubroot for a field trial </a:t>
            </a:r>
          </a:p>
        </p:txBody>
      </p:sp>
    </p:spTree>
    <p:extLst>
      <p:ext uri="{BB962C8B-B14F-4D97-AF65-F5344CB8AC3E}">
        <p14:creationId xmlns:p14="http://schemas.microsoft.com/office/powerpoint/2010/main" val="254368539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Effect of cyazofamid and seeding date on clubroot severity  </a:t>
            </a:r>
            <a:r>
              <a:rPr lang="en-CA" b="0" dirty="0">
                <a:solidFill>
                  <a:srgbClr val="002060"/>
                </a:solidFill>
              </a:rPr>
              <a:t>Field trial - 2009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520696" y="1655064"/>
          <a:ext cx="7552944" cy="5065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A2B7041-CDA5-4C5F-9F24-E1DED3849D2F}"/>
              </a:ext>
            </a:extLst>
          </p:cNvPr>
          <p:cNvSpPr txBox="1"/>
          <p:nvPr/>
        </p:nvSpPr>
        <p:spPr>
          <a:xfrm>
            <a:off x="7225004" y="1931437"/>
            <a:ext cx="26125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err="1"/>
              <a:t>Ranman</a:t>
            </a:r>
            <a:r>
              <a:rPr lang="en-CA" dirty="0"/>
              <a:t> (cyazofamid) suppressed clubroot on 3 of the seeding dates</a:t>
            </a:r>
          </a:p>
        </p:txBody>
      </p:sp>
    </p:spTree>
    <p:extLst>
      <p:ext uri="{BB962C8B-B14F-4D97-AF65-F5344CB8AC3E}">
        <p14:creationId xmlns:p14="http://schemas.microsoft.com/office/powerpoint/2010/main" val="50329028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2022" y="365792"/>
            <a:ext cx="9528130" cy="758952"/>
          </a:xfrm>
        </p:spPr>
        <p:txBody>
          <a:bodyPr>
            <a:normAutofit fontScale="90000"/>
          </a:bodyPr>
          <a:lstStyle/>
          <a:p>
            <a:r>
              <a:rPr lang="en-CA" dirty="0">
                <a:solidFill>
                  <a:srgbClr val="002060"/>
                </a:solidFill>
              </a:rPr>
              <a:t>Resting spores in soil 2024 </a:t>
            </a:r>
            <a:br>
              <a:rPr lang="en-CA" dirty="0">
                <a:solidFill>
                  <a:srgbClr val="002060"/>
                </a:solidFill>
              </a:rPr>
            </a:br>
            <a:r>
              <a:rPr lang="en-CA" dirty="0">
                <a:solidFill>
                  <a:srgbClr val="002060"/>
                </a:solidFill>
              </a:rPr>
              <a:t> </a:t>
            </a:r>
            <a:endParaRPr lang="en-CA" sz="2700" dirty="0">
              <a:solidFill>
                <a:srgbClr val="002060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281918020"/>
              </p:ext>
            </p:extLst>
          </p:nvPr>
        </p:nvGraphicFramePr>
        <p:xfrm>
          <a:off x="1825624" y="1527175"/>
          <a:ext cx="8975725" cy="5035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57586" y="1342509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Concentration x 1 million </a:t>
            </a:r>
          </a:p>
        </p:txBody>
      </p:sp>
    </p:spTree>
    <p:extLst>
      <p:ext uri="{BB962C8B-B14F-4D97-AF65-F5344CB8AC3E}">
        <p14:creationId xmlns:p14="http://schemas.microsoft.com/office/powerpoint/2010/main" val="108411015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B740E-C7BF-50FC-CCE6-A460D15C0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27E8401-7A1F-4C8E-A92A-0CEAECA9B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AD352-EE33-9847-91C4-1F2040350D9D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1997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4CC97-EBE3-4410-89E3-1DA77B2BA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Fungicide Efficacy, 2024</a:t>
            </a:r>
            <a:endParaRPr lang="en-CA" sz="48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A7F514F-735E-42B6-99A4-8C0A3503527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8095" y="1825625"/>
          <a:ext cx="12023386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67B313-D30D-4A93-B1A9-03B16DEC5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CC3DB-5309-1C43-B9CB-6E1D069B8557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74332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5964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ColorBlockVTI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ustom 12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lorBlockDesign_win32_CP_v3" id="{814715DD-6C76-4F1A-ACBC-CB50DF76A204}" vid="{32B98461-600B-47E5-8B97-25031B2AA79C}"/>
    </a:ext>
  </a:extLst>
</a:theme>
</file>

<file path=ppt/theme/theme6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5086</TotalTime>
  <Words>3671</Words>
  <Application>Microsoft Office PowerPoint</Application>
  <PresentationFormat>Widescreen</PresentationFormat>
  <Paragraphs>641</Paragraphs>
  <Slides>72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72</vt:i4>
      </vt:variant>
    </vt:vector>
  </HeadingPairs>
  <TitlesOfParts>
    <vt:vector size="98" baseType="lpstr">
      <vt:lpstr>ＭＳ Ｐゴシック</vt:lpstr>
      <vt:lpstr>Aptos</vt:lpstr>
      <vt:lpstr>Aptos Display</vt:lpstr>
      <vt:lpstr>Arial</vt:lpstr>
      <vt:lpstr>Arial Narrow</vt:lpstr>
      <vt:lpstr>Avenir Next LT Pro</vt:lpstr>
      <vt:lpstr>Avenir Next LT Pro Light</vt:lpstr>
      <vt:lpstr>Calibri</vt:lpstr>
      <vt:lpstr>Calibri Light</vt:lpstr>
      <vt:lpstr>Canva Sans</vt:lpstr>
      <vt:lpstr>Canva Sans Bold</vt:lpstr>
      <vt:lpstr>Canva Sans Bold Italics</vt:lpstr>
      <vt:lpstr>Century Schoolbook</vt:lpstr>
      <vt:lpstr>Eurostile</vt:lpstr>
      <vt:lpstr>Franklin Gothic Medium</vt:lpstr>
      <vt:lpstr>Georgia</vt:lpstr>
      <vt:lpstr>Times New Roman</vt:lpstr>
      <vt:lpstr>Tw Cen MT</vt:lpstr>
      <vt:lpstr>Wingdings</vt:lpstr>
      <vt:lpstr>Office Theme</vt:lpstr>
      <vt:lpstr>Droplet</vt:lpstr>
      <vt:lpstr>2_Office Theme</vt:lpstr>
      <vt:lpstr>3_Office Theme</vt:lpstr>
      <vt:lpstr>ColorBlockVTI</vt:lpstr>
      <vt:lpstr>1_Office Theme</vt:lpstr>
      <vt:lpstr>4_Office Theme</vt:lpstr>
      <vt:lpstr>Clubroot research update</vt:lpstr>
      <vt:lpstr>PowerPoint Presentation</vt:lpstr>
      <vt:lpstr>Life cycle of the clubroot organism Plasmodiophora brassicae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Recommendations for clubroot management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Continuing sample collection and pathotyping</vt:lpstr>
      <vt:lpstr>Pathotypes in northern Ontario In our assessments of clubs from 2020 – 2023, the pathogen could overcome first generation resistance Pathotypes  2020: 8 fields plus one of volunteer canola 2023: 4 fields 2024: 10 fields 2025: 5 fields- pathotyping ongoing   2024: Pathotypes 2A, 2D and 3M - based on Alberta CCD (Canadian Clubroot Differential set but some did not fit the CCD)  Eight could overcome first generation resistance, two (pathotype 2) did not    </vt:lpstr>
      <vt:lpstr>PowerPoint Presentation</vt:lpstr>
      <vt:lpstr>PowerPoint Presentation</vt:lpstr>
      <vt:lpstr>PowerPoint Presentation</vt:lpstr>
      <vt:lpstr>PowerPoint Presentation</vt:lpstr>
      <vt:lpstr>There may be hope for drone scouting   (collaborators David Halstead, Leila Benmerrouche, Bruce Gossen)</vt:lpstr>
      <vt:lpstr>PowerPoint Presentation</vt:lpstr>
      <vt:lpstr>PowerPoint Presentation</vt:lpstr>
      <vt:lpstr>Management : Root Exudates &amp; Spore Germination</vt:lpstr>
      <vt:lpstr>Bait Crops Trial - OCRS</vt:lpstr>
      <vt:lpstr>Resting spores in soil 2024   </vt:lpstr>
      <vt:lpstr>Resting spores in soil 2025   </vt:lpstr>
      <vt:lpstr>PowerPoint Presentation</vt:lpstr>
      <vt:lpstr>PowerPoint Presentation</vt:lpstr>
      <vt:lpstr>PowerPoint Presentation</vt:lpstr>
      <vt:lpstr>Brassicaceae cover crops vary in susceptibility to clubroot  Field trial, pathotype 2 </vt:lpstr>
      <vt:lpstr>Crop rotation and clubroot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Effect of pH and temperature on severity of clubroot controlled environment study  </vt:lpstr>
      <vt:lpstr>What can be done when clubroot is present ?</vt:lpstr>
      <vt:lpstr>PowerPoint Presentation</vt:lpstr>
      <vt:lpstr>PowerPoint Presentation</vt:lpstr>
      <vt:lpstr>PowerPoint Presentation</vt:lpstr>
      <vt:lpstr>  </vt:lpstr>
      <vt:lpstr>Resting spores in soil 2025   </vt:lpstr>
      <vt:lpstr>PowerPoint Presentation</vt:lpstr>
      <vt:lpstr>Clubroot: It’s all about resting spore concentration in soil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Resting spores in soil 2025   </vt:lpstr>
      <vt:lpstr>PowerPoint Presentation</vt:lpstr>
      <vt:lpstr>Life cycle of P. brassicae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qPCR for 2024</vt:lpstr>
      <vt:lpstr>PowerPoint Presentation</vt:lpstr>
      <vt:lpstr>Recommendations and approaches  for clubroot management </vt:lpstr>
      <vt:lpstr>PowerPoint Presentation</vt:lpstr>
      <vt:lpstr>PowerPoint Presentation</vt:lpstr>
      <vt:lpstr>Effect of cyazofamid and seeding date on clubroot severity  Field trial - 2009</vt:lpstr>
      <vt:lpstr>Resting spores in soil 2024   </vt:lpstr>
      <vt:lpstr>PowerPoint Presentation</vt:lpstr>
      <vt:lpstr>Fungicide Efficacy, 2024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Clubroot slides</dc:title>
  <dc:creator>Mary Ruth McDonald</dc:creator>
  <cp:lastModifiedBy>Ryan Koeslag</cp:lastModifiedBy>
  <cp:revision>186</cp:revision>
  <dcterms:created xsi:type="dcterms:W3CDTF">2024-12-16T14:06:53Z</dcterms:created>
  <dcterms:modified xsi:type="dcterms:W3CDTF">2026-02-05T17:10:34Z</dcterms:modified>
</cp:coreProperties>
</file>